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5.xml" ContentType="application/vnd.ms-office.chartex+xml"/>
  <Override PartName="/ppt/charts/style8.xml" ContentType="application/vnd.ms-office.chartstyle+xml"/>
  <Override PartName="/ppt/charts/colors8.xml" ContentType="application/vnd.ms-office.chartcolorstyle+xml"/>
  <Override PartName="/ppt/charts/chartEx6.xml" ContentType="application/vnd.ms-office.chartex+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charts/chartEx8.xml" ContentType="application/vnd.ms-office.chartex+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60" r:id="rId4"/>
    <p:sldId id="259" r:id="rId5"/>
    <p:sldId id="261" r:id="rId6"/>
    <p:sldId id="267" r:id="rId7"/>
    <p:sldId id="268" r:id="rId8"/>
    <p:sldId id="269" r:id="rId9"/>
    <p:sldId id="270" r:id="rId10"/>
    <p:sldId id="271" r:id="rId11"/>
    <p:sldId id="272" r:id="rId12"/>
    <p:sldId id="273" r:id="rId13"/>
    <p:sldId id="274" r:id="rId14"/>
    <p:sldId id="275" r:id="rId15"/>
    <p:sldId id="262" r:id="rId16"/>
    <p:sldId id="266" r:id="rId17"/>
    <p:sldId id="263"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969"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F:\BML\Bilti%20Bidding%20Input%20Analysis%20for%20Buyers.xlsx"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file:///F:\BML\Bilti%20Bidding%20Input%20Analysis%20for%20Buyers.xlsx" TargetMode="External"/><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oleObject" Target="file:///F:\BML\Bilti%20Bidding%20Input%20Analysis%20for%20Buyers.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F:\BML\FATM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F:\BML\FATMS.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F:\BML\FATMS.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F:\BML\FATMS.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F:\BML\FATMS.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F:\BML\FATMS.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F:\BML\FATMS.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F:\BML\FATM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1" i="0" u="none" strike="noStrike" kern="1200" cap="none" spc="0" normalizeH="0" baseline="0">
                <a:solidFill>
                  <a:srgbClr val="002060"/>
                </a:solidFill>
                <a:latin typeface="+mj-lt"/>
                <a:ea typeface="+mj-ea"/>
                <a:cs typeface="+mj-cs"/>
              </a:defRPr>
            </a:pPr>
            <a:r>
              <a:rPr lang="en-IN" dirty="0"/>
              <a:t>Consignment  Wise Procurement Analytics on  Weight % , Bidding Price &amp; Landing Cost for Buyers to pick up or leave the Consignment</a:t>
            </a:r>
            <a:r>
              <a:rPr lang="en-IN" baseline="0" dirty="0"/>
              <a:t> Bidding</a:t>
            </a:r>
            <a:endParaRPr lang="en-IN" dirty="0"/>
          </a:p>
        </c:rich>
      </c:tx>
      <c:layout>
        <c:manualLayout>
          <c:xMode val="edge"/>
          <c:yMode val="edge"/>
          <c:x val="0.19771448199131583"/>
          <c:y val="2.1304923785968835E-2"/>
        </c:manualLayout>
      </c:layout>
      <c:overlay val="0"/>
      <c:spPr>
        <a:noFill/>
        <a:ln>
          <a:noFill/>
        </a:ln>
        <a:effectLst/>
      </c:spPr>
      <c:txPr>
        <a:bodyPr rot="0" spcFirstLastPara="1" vertOverflow="ellipsis" vert="horz" wrap="square" anchor="ctr" anchorCtr="1"/>
        <a:lstStyle/>
        <a:p>
          <a:pPr>
            <a:defRPr sz="1920" b="1" i="0" u="none" strike="noStrike" kern="1200" cap="none" spc="0" normalizeH="0" baseline="0">
              <a:solidFill>
                <a:srgbClr val="002060"/>
              </a:solidFill>
              <a:latin typeface="+mj-lt"/>
              <a:ea typeface="+mj-ea"/>
              <a:cs typeface="+mj-cs"/>
            </a:defRPr>
          </a:pPr>
          <a:endParaRPr lang="en-IN"/>
        </a:p>
      </c:txPr>
    </c:title>
    <c:autoTitleDeleted val="0"/>
    <c:plotArea>
      <c:layout/>
      <c:lineChart>
        <c:grouping val="standard"/>
        <c:varyColors val="0"/>
        <c:ser>
          <c:idx val="0"/>
          <c:order val="0"/>
          <c:tx>
            <c:strRef>
              <c:f>'Input Sheet'!$C$30</c:f>
              <c:strCache>
                <c:ptCount val="1"/>
                <c:pt idx="0">
                  <c:v>Weight in Kg</c:v>
                </c:pt>
              </c:strCache>
            </c:strRef>
          </c:tx>
          <c:spPr>
            <a:ln w="53975" cap="rnd">
              <a:solidFill>
                <a:srgbClr val="4472C4"/>
              </a:solidFill>
              <a:round/>
            </a:ln>
            <a:effectLst/>
          </c:spPr>
          <c:marker>
            <c:symbol val="circle"/>
            <c:size val="6"/>
            <c:spPr>
              <a:solidFill>
                <a:schemeClr val="lt1"/>
              </a:solidFill>
              <a:ln w="15875">
                <a:solidFill>
                  <a:schemeClr val="accent1"/>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Sheet'!$C$31:$C$39</c:f>
              <c:numCache>
                <c:formatCode>General</c:formatCode>
                <c:ptCount val="9"/>
                <c:pt idx="0">
                  <c:v>1680</c:v>
                </c:pt>
                <c:pt idx="1">
                  <c:v>2060</c:v>
                </c:pt>
                <c:pt idx="2">
                  <c:v>1040</c:v>
                </c:pt>
                <c:pt idx="3">
                  <c:v>640</c:v>
                </c:pt>
                <c:pt idx="4">
                  <c:v>480</c:v>
                </c:pt>
                <c:pt idx="5">
                  <c:v>340</c:v>
                </c:pt>
                <c:pt idx="6">
                  <c:v>60</c:v>
                </c:pt>
                <c:pt idx="7">
                  <c:v>120</c:v>
                </c:pt>
                <c:pt idx="8">
                  <c:v>60</c:v>
                </c:pt>
              </c:numCache>
            </c:numRef>
          </c:val>
          <c:smooth val="0"/>
          <c:extLst>
            <c:ext xmlns:c16="http://schemas.microsoft.com/office/drawing/2014/chart" uri="{C3380CC4-5D6E-409C-BE32-E72D297353CC}">
              <c16:uniqueId val="{00000000-DE0A-47D5-8EF7-1D9B0321512F}"/>
            </c:ext>
          </c:extLst>
        </c:ser>
        <c:dLbls>
          <c:showLegendKey val="0"/>
          <c:showVal val="0"/>
          <c:showCatName val="0"/>
          <c:showSerName val="0"/>
          <c:showPercent val="0"/>
          <c:showBubbleSize val="0"/>
        </c:dLbls>
        <c:marker val="1"/>
        <c:smooth val="0"/>
        <c:axId val="874798224"/>
        <c:axId val="874774704"/>
      </c:lineChart>
      <c:lineChart>
        <c:grouping val="standard"/>
        <c:varyColors val="0"/>
        <c:ser>
          <c:idx val="1"/>
          <c:order val="1"/>
          <c:tx>
            <c:strRef>
              <c:f>'Input Sheet'!$D$30</c:f>
              <c:strCache>
                <c:ptCount val="1"/>
                <c:pt idx="0">
                  <c:v>Per Kg Price</c:v>
                </c:pt>
              </c:strCache>
            </c:strRef>
          </c:tx>
          <c:spPr>
            <a:ln w="57150" cap="rnd">
              <a:solidFill>
                <a:schemeClr val="accent2"/>
              </a:solidFill>
              <a:round/>
            </a:ln>
            <a:effectLst/>
          </c:spPr>
          <c:marker>
            <c:symbol val="circle"/>
            <c:size val="6"/>
            <c:spPr>
              <a:solidFill>
                <a:schemeClr val="lt1"/>
              </a:solidFill>
              <a:ln w="57150">
                <a:solidFill>
                  <a:schemeClr val="accent2"/>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Sheet'!$D$31:$D$39</c:f>
              <c:numCache>
                <c:formatCode>0</c:formatCode>
                <c:ptCount val="9"/>
                <c:pt idx="0">
                  <c:v>75</c:v>
                </c:pt>
                <c:pt idx="1">
                  <c:v>53.834951456310677</c:v>
                </c:pt>
                <c:pt idx="2">
                  <c:v>37.5</c:v>
                </c:pt>
                <c:pt idx="3">
                  <c:v>37.5</c:v>
                </c:pt>
                <c:pt idx="4">
                  <c:v>37.5</c:v>
                </c:pt>
                <c:pt idx="5">
                  <c:v>37.5</c:v>
                </c:pt>
                <c:pt idx="6">
                  <c:v>37.5</c:v>
                </c:pt>
                <c:pt idx="7">
                  <c:v>37.5</c:v>
                </c:pt>
                <c:pt idx="8">
                  <c:v>37.5</c:v>
                </c:pt>
              </c:numCache>
            </c:numRef>
          </c:val>
          <c:smooth val="0"/>
          <c:extLst>
            <c:ext xmlns:c16="http://schemas.microsoft.com/office/drawing/2014/chart" uri="{C3380CC4-5D6E-409C-BE32-E72D297353CC}">
              <c16:uniqueId val="{00000001-DE0A-47D5-8EF7-1D9B0321512F}"/>
            </c:ext>
          </c:extLst>
        </c:ser>
        <c:ser>
          <c:idx val="4"/>
          <c:order val="2"/>
          <c:tx>
            <c:strRef>
              <c:f>'Input Sheet'!$G$30</c:f>
              <c:strCache>
                <c:ptCount val="1"/>
                <c:pt idx="0">
                  <c:v>Landing Cost</c:v>
                </c:pt>
              </c:strCache>
            </c:strRef>
          </c:tx>
          <c:spPr>
            <a:ln w="53975" cap="rnd">
              <a:solidFill>
                <a:srgbClr val="00B050"/>
              </a:solidFill>
              <a:round/>
            </a:ln>
            <a:effectLst/>
          </c:spPr>
          <c:marker>
            <c:symbol val="circle"/>
            <c:size val="6"/>
            <c:spPr>
              <a:solidFill>
                <a:schemeClr val="lt1"/>
              </a:solidFill>
              <a:ln w="15875">
                <a:solidFill>
                  <a:schemeClr val="accent5"/>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Sheet'!$G$31:$G$39</c:f>
              <c:numCache>
                <c:formatCode>0</c:formatCode>
                <c:ptCount val="9"/>
                <c:pt idx="0">
                  <c:v>87</c:v>
                </c:pt>
                <c:pt idx="1">
                  <c:v>64.141747572815532</c:v>
                </c:pt>
                <c:pt idx="2">
                  <c:v>46.5</c:v>
                </c:pt>
                <c:pt idx="3">
                  <c:v>46.5</c:v>
                </c:pt>
                <c:pt idx="4">
                  <c:v>46.5</c:v>
                </c:pt>
                <c:pt idx="5">
                  <c:v>46.5</c:v>
                </c:pt>
                <c:pt idx="6">
                  <c:v>46.5</c:v>
                </c:pt>
                <c:pt idx="7">
                  <c:v>46.5</c:v>
                </c:pt>
                <c:pt idx="8">
                  <c:v>46.5</c:v>
                </c:pt>
              </c:numCache>
            </c:numRef>
          </c:val>
          <c:smooth val="0"/>
          <c:extLst>
            <c:ext xmlns:c16="http://schemas.microsoft.com/office/drawing/2014/chart" uri="{C3380CC4-5D6E-409C-BE32-E72D297353CC}">
              <c16:uniqueId val="{00000002-DE0A-47D5-8EF7-1D9B0321512F}"/>
            </c:ext>
          </c:extLst>
        </c:ser>
        <c:dLbls>
          <c:showLegendKey val="0"/>
          <c:showVal val="0"/>
          <c:showCatName val="0"/>
          <c:showSerName val="0"/>
          <c:showPercent val="0"/>
          <c:showBubbleSize val="0"/>
        </c:dLbls>
        <c:marker val="1"/>
        <c:smooth val="0"/>
        <c:axId val="874803504"/>
        <c:axId val="874809264"/>
      </c:lineChart>
      <c:catAx>
        <c:axId val="874798224"/>
        <c:scaling>
          <c:orientation val="minMax"/>
        </c:scaling>
        <c:delete val="0"/>
        <c:axPos val="b"/>
        <c:majorGridlines>
          <c:spPr>
            <a:ln w="9525" cap="flat" cmpd="sng" algn="ctr">
              <a:solidFill>
                <a:schemeClr val="accent1">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rgbClr val="002060"/>
                </a:solidFill>
                <a:latin typeface="+mn-lt"/>
                <a:ea typeface="+mn-ea"/>
                <a:cs typeface="+mn-cs"/>
              </a:defRPr>
            </a:pPr>
            <a:endParaRPr lang="en-US"/>
          </a:p>
        </c:txPr>
        <c:crossAx val="874774704"/>
        <c:crosses val="autoZero"/>
        <c:auto val="1"/>
        <c:lblAlgn val="ctr"/>
        <c:lblOffset val="100"/>
        <c:noMultiLvlLbl val="0"/>
      </c:catAx>
      <c:valAx>
        <c:axId val="874774704"/>
        <c:scaling>
          <c:orientation val="minMax"/>
        </c:scaling>
        <c:delete val="0"/>
        <c:axPos val="l"/>
        <c:majorGridlines>
          <c:spPr>
            <a:ln w="9525" cap="flat" cmpd="sng" algn="ctr">
              <a:solidFill>
                <a:schemeClr val="accent1">
                  <a:shade val="95000"/>
                  <a:satMod val="105000"/>
                </a:schemeClr>
              </a:solidFill>
              <a:prstDash val="solid"/>
              <a:round/>
            </a:ln>
            <a:effectLst/>
          </c:spPr>
        </c:majorGridlines>
        <c:title>
          <c:tx>
            <c:rich>
              <a:bodyPr rot="-5400000" spcFirstLastPara="1" vertOverflow="ellipsis" vert="horz" wrap="square" anchor="ctr" anchorCtr="1"/>
              <a:lstStyle/>
              <a:p>
                <a:pPr>
                  <a:defRPr sz="1600" b="1" i="0" u="none" strike="noStrike" kern="1200" baseline="0">
                    <a:solidFill>
                      <a:srgbClr val="002060"/>
                    </a:solidFill>
                    <a:latin typeface="+mn-lt"/>
                    <a:ea typeface="+mn-ea"/>
                    <a:cs typeface="+mn-cs"/>
                  </a:defRPr>
                </a:pPr>
                <a:r>
                  <a:rPr lang="en-IN"/>
                  <a:t>Fruit Categoru Wise Weight in Kg</a:t>
                </a:r>
              </a:p>
            </c:rich>
          </c:tx>
          <c:overlay val="0"/>
          <c:spPr>
            <a:noFill/>
            <a:ln>
              <a:noFill/>
            </a:ln>
            <a:effectLst/>
          </c:spPr>
          <c:txPr>
            <a:bodyPr rot="-540000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hade val="95000"/>
                <a:satMod val="105000"/>
              </a:schemeClr>
            </a:solidFill>
            <a:prstDash val="solid"/>
          </a:ln>
          <a:effectLst/>
        </c:spPr>
        <c:txPr>
          <a:bodyPr rot="-6000000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US"/>
          </a:p>
        </c:txPr>
        <c:crossAx val="874798224"/>
        <c:crosses val="autoZero"/>
        <c:crossBetween val="between"/>
      </c:valAx>
      <c:valAx>
        <c:axId val="87480926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rgbClr val="002060"/>
                </a:solidFill>
                <a:latin typeface="+mn-lt"/>
                <a:ea typeface="+mn-ea"/>
                <a:cs typeface="+mn-cs"/>
              </a:defRPr>
            </a:pPr>
            <a:endParaRPr lang="en-US"/>
          </a:p>
        </c:txPr>
        <c:crossAx val="874803504"/>
        <c:crosses val="max"/>
        <c:crossBetween val="between"/>
      </c:valAx>
      <c:catAx>
        <c:axId val="874803504"/>
        <c:scaling>
          <c:orientation val="minMax"/>
        </c:scaling>
        <c:delete val="1"/>
        <c:axPos val="b"/>
        <c:numFmt formatCode="General" sourceLinked="1"/>
        <c:majorTickMark val="out"/>
        <c:minorTickMark val="none"/>
        <c:tickLblPos val="nextTo"/>
        <c:crossAx val="874809264"/>
        <c:crosses val="autoZero"/>
        <c:auto val="1"/>
        <c:lblAlgn val="ctr"/>
        <c:lblOffset val="100"/>
        <c:noMultiLvlLbl val="0"/>
      </c:catAx>
      <c:dTable>
        <c:showHorzBorder val="1"/>
        <c:showVertBorder val="1"/>
        <c:showOutline val="1"/>
        <c:showKeys val="1"/>
        <c:spPr>
          <a:noFill/>
          <a:ln w="9525" cap="flat" cmpd="sng" algn="ctr">
            <a:solidFill>
              <a:schemeClr val="accent1">
                <a:shade val="95000"/>
                <a:satMod val="105000"/>
              </a:schemeClr>
            </a:solidFill>
            <a:prstDash val="solid"/>
            <a:round/>
          </a:ln>
          <a:effectLst/>
        </c:spPr>
        <c:txPr>
          <a:bodyPr rot="0" spcFirstLastPara="1" vertOverflow="ellipsis" vert="horz" wrap="square" anchor="ctr" anchorCtr="1"/>
          <a:lstStyle/>
          <a:p>
            <a:pPr rtl="0">
              <a:defRPr sz="1600" b="1" i="0" u="none" strike="noStrike" kern="1200" baseline="0">
                <a:solidFill>
                  <a:srgbClr val="002060"/>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C000"/>
    </a:solidFill>
    <a:ln w="9525" cap="flat" cmpd="sng" algn="ctr">
      <a:solidFill>
        <a:srgbClr val="000066"/>
      </a:solidFill>
      <a:round/>
    </a:ln>
    <a:effectLst/>
  </c:spPr>
  <c:txPr>
    <a:bodyPr/>
    <a:lstStyle/>
    <a:p>
      <a:pPr>
        <a:defRPr sz="1600" b="1">
          <a:solidFill>
            <a:srgbClr val="002060"/>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cap="none" spc="0" normalizeH="0" baseline="0">
                <a:solidFill>
                  <a:srgbClr val="002060"/>
                </a:solidFill>
                <a:latin typeface="+mj-lt"/>
                <a:ea typeface="+mj-ea"/>
                <a:cs typeface="+mj-cs"/>
              </a:defRPr>
            </a:pPr>
            <a:r>
              <a:rPr lang="en-IN" sz="800">
                <a:solidFill>
                  <a:srgbClr val="002060"/>
                </a:solidFill>
              </a:rPr>
              <a:t>Consignment  Wise Procurment Weight , Bidding Price &amp; Landing Cost Analaysis for Buyers</a:t>
            </a:r>
          </a:p>
        </c:rich>
      </c:tx>
      <c:layout>
        <c:manualLayout>
          <c:xMode val="edge"/>
          <c:yMode val="edge"/>
          <c:x val="0.19771448199131583"/>
          <c:y val="2.1304923785968835E-2"/>
        </c:manualLayout>
      </c:layout>
      <c:overlay val="0"/>
      <c:spPr>
        <a:noFill/>
        <a:ln>
          <a:noFill/>
        </a:ln>
        <a:effectLst/>
      </c:spPr>
      <c:txPr>
        <a:bodyPr rot="0" spcFirstLastPara="1" vertOverflow="ellipsis" vert="horz" wrap="square" anchor="ctr" anchorCtr="1"/>
        <a:lstStyle/>
        <a:p>
          <a:pPr>
            <a:defRPr sz="800" b="1" i="0" u="none" strike="noStrike" kern="1200" cap="none" spc="0" normalizeH="0" baseline="0">
              <a:solidFill>
                <a:srgbClr val="002060"/>
              </a:solidFill>
              <a:latin typeface="+mj-lt"/>
              <a:ea typeface="+mj-ea"/>
              <a:cs typeface="+mj-cs"/>
            </a:defRPr>
          </a:pPr>
          <a:endParaRPr lang="en-US"/>
        </a:p>
      </c:txPr>
    </c:title>
    <c:autoTitleDeleted val="0"/>
    <c:plotArea>
      <c:layout/>
      <c:lineChart>
        <c:grouping val="standard"/>
        <c:varyColors val="0"/>
        <c:ser>
          <c:idx val="0"/>
          <c:order val="0"/>
          <c:tx>
            <c:strRef>
              <c:f>'Input Sheet'!$C$30</c:f>
              <c:strCache>
                <c:ptCount val="1"/>
                <c:pt idx="0">
                  <c:v>Weight in Kg</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Sheet'!$C$31:$C$39</c:f>
              <c:numCache>
                <c:formatCode>General</c:formatCode>
                <c:ptCount val="9"/>
                <c:pt idx="0">
                  <c:v>1680</c:v>
                </c:pt>
                <c:pt idx="1">
                  <c:v>2060</c:v>
                </c:pt>
                <c:pt idx="2">
                  <c:v>1040</c:v>
                </c:pt>
                <c:pt idx="3">
                  <c:v>640</c:v>
                </c:pt>
                <c:pt idx="4">
                  <c:v>480</c:v>
                </c:pt>
                <c:pt idx="5">
                  <c:v>340</c:v>
                </c:pt>
                <c:pt idx="6">
                  <c:v>60</c:v>
                </c:pt>
                <c:pt idx="7">
                  <c:v>120</c:v>
                </c:pt>
                <c:pt idx="8">
                  <c:v>60</c:v>
                </c:pt>
              </c:numCache>
            </c:numRef>
          </c:val>
          <c:smooth val="0"/>
          <c:extLst>
            <c:ext xmlns:c16="http://schemas.microsoft.com/office/drawing/2014/chart" uri="{C3380CC4-5D6E-409C-BE32-E72D297353CC}">
              <c16:uniqueId val="{00000000-B144-441C-9EB4-DDA32C234CD9}"/>
            </c:ext>
          </c:extLst>
        </c:ser>
        <c:dLbls>
          <c:showLegendKey val="0"/>
          <c:showVal val="0"/>
          <c:showCatName val="0"/>
          <c:showSerName val="0"/>
          <c:showPercent val="0"/>
          <c:showBubbleSize val="0"/>
        </c:dLbls>
        <c:marker val="1"/>
        <c:smooth val="0"/>
        <c:axId val="874798224"/>
        <c:axId val="874774704"/>
      </c:lineChart>
      <c:lineChart>
        <c:grouping val="standard"/>
        <c:varyColors val="0"/>
        <c:ser>
          <c:idx val="1"/>
          <c:order val="1"/>
          <c:tx>
            <c:strRef>
              <c:f>'Input Sheet'!$D$30</c:f>
              <c:strCache>
                <c:ptCount val="1"/>
                <c:pt idx="0">
                  <c:v>Per Kg Price</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Sheet'!$D$31:$D$39</c:f>
              <c:numCache>
                <c:formatCode>0</c:formatCode>
                <c:ptCount val="9"/>
                <c:pt idx="0">
                  <c:v>75</c:v>
                </c:pt>
                <c:pt idx="1">
                  <c:v>53.834951456310677</c:v>
                </c:pt>
                <c:pt idx="2">
                  <c:v>37.5</c:v>
                </c:pt>
                <c:pt idx="3">
                  <c:v>37.5</c:v>
                </c:pt>
                <c:pt idx="4">
                  <c:v>37.5</c:v>
                </c:pt>
                <c:pt idx="5">
                  <c:v>37.5</c:v>
                </c:pt>
                <c:pt idx="6">
                  <c:v>37.5</c:v>
                </c:pt>
                <c:pt idx="7">
                  <c:v>37.5</c:v>
                </c:pt>
                <c:pt idx="8">
                  <c:v>37.5</c:v>
                </c:pt>
              </c:numCache>
            </c:numRef>
          </c:val>
          <c:smooth val="0"/>
          <c:extLst>
            <c:ext xmlns:c16="http://schemas.microsoft.com/office/drawing/2014/chart" uri="{C3380CC4-5D6E-409C-BE32-E72D297353CC}">
              <c16:uniqueId val="{00000001-B144-441C-9EB4-DDA32C234CD9}"/>
            </c:ext>
          </c:extLst>
        </c:ser>
        <c:dLbls>
          <c:showLegendKey val="0"/>
          <c:showVal val="0"/>
          <c:showCatName val="0"/>
          <c:showSerName val="0"/>
          <c:showPercent val="0"/>
          <c:showBubbleSize val="0"/>
        </c:dLbls>
        <c:marker val="1"/>
        <c:smooth val="0"/>
        <c:axId val="874803504"/>
        <c:axId val="874809264"/>
      </c:lineChart>
      <c:catAx>
        <c:axId val="874798224"/>
        <c:scaling>
          <c:orientation val="minMax"/>
        </c:scaling>
        <c:delete val="0"/>
        <c:axPos val="b"/>
        <c:majorGridlines>
          <c:spPr>
            <a:ln w="9525" cap="flat" cmpd="sng" algn="ctr">
              <a:solidFill>
                <a:schemeClr val="accent1">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74774704"/>
        <c:crosses val="autoZero"/>
        <c:auto val="1"/>
        <c:lblAlgn val="ctr"/>
        <c:lblOffset val="100"/>
        <c:noMultiLvlLbl val="0"/>
      </c:catAx>
      <c:valAx>
        <c:axId val="874774704"/>
        <c:scaling>
          <c:orientation val="minMax"/>
        </c:scaling>
        <c:delete val="0"/>
        <c:axPos val="l"/>
        <c:majorGridlines>
          <c:spPr>
            <a:ln w="9525" cap="flat" cmpd="sng" algn="ctr">
              <a:solidFill>
                <a:schemeClr val="accent1">
                  <a:shade val="95000"/>
                  <a:satMod val="105000"/>
                </a:schemeClr>
              </a:solidFill>
              <a:prstDash val="solid"/>
              <a:round/>
            </a:ln>
            <a:effectLst/>
          </c:spPr>
        </c:majorGridlines>
        <c:title>
          <c:tx>
            <c:rich>
              <a:bodyPr rot="-5400000" spcFirstLastPara="1" vertOverflow="ellipsis" vert="horz" wrap="square" anchor="ctr" anchorCtr="1"/>
              <a:lstStyle/>
              <a:p>
                <a:pPr>
                  <a:defRPr sz="700" b="1" i="0" u="none" strike="noStrike" kern="1200" baseline="0">
                    <a:solidFill>
                      <a:schemeClr val="dk1">
                        <a:lumMod val="65000"/>
                        <a:lumOff val="35000"/>
                      </a:schemeClr>
                    </a:solidFill>
                    <a:latin typeface="+mn-lt"/>
                    <a:ea typeface="+mn-ea"/>
                    <a:cs typeface="+mn-cs"/>
                  </a:defRPr>
                </a:pPr>
                <a:r>
                  <a:rPr lang="en-IN" sz="700"/>
                  <a:t>Fruit Categoru Wise Weight in Kg</a:t>
                </a:r>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hade val="95000"/>
                <a:satMod val="105000"/>
              </a:schemeClr>
            </a:solidFill>
            <a:prstDash val="soli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874798224"/>
        <c:crosses val="autoZero"/>
        <c:crossBetween val="between"/>
      </c:valAx>
      <c:valAx>
        <c:axId val="87480926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rgbClr val="002060"/>
                </a:solidFill>
                <a:latin typeface="+mn-lt"/>
                <a:ea typeface="+mn-ea"/>
                <a:cs typeface="+mn-cs"/>
              </a:defRPr>
            </a:pPr>
            <a:endParaRPr lang="en-US"/>
          </a:p>
        </c:txPr>
        <c:crossAx val="874803504"/>
        <c:crosses val="max"/>
        <c:crossBetween val="between"/>
      </c:valAx>
      <c:catAx>
        <c:axId val="874803504"/>
        <c:scaling>
          <c:orientation val="minMax"/>
        </c:scaling>
        <c:delete val="1"/>
        <c:axPos val="b"/>
        <c:numFmt formatCode="General" sourceLinked="1"/>
        <c:majorTickMark val="out"/>
        <c:minorTickMark val="none"/>
        <c:tickLblPos val="nextTo"/>
        <c:crossAx val="874809264"/>
        <c:crosses val="autoZero"/>
        <c:auto val="1"/>
        <c:lblAlgn val="ctr"/>
        <c:lblOffset val="100"/>
        <c:noMultiLvlLbl val="0"/>
      </c:catAx>
      <c:dTable>
        <c:showHorzBorder val="1"/>
        <c:showVertBorder val="1"/>
        <c:showOutline val="1"/>
        <c:showKeys val="1"/>
        <c:spPr>
          <a:noFill/>
          <a:ln w="9525" cap="flat" cmpd="sng" algn="ctr">
            <a:solidFill>
              <a:schemeClr val="accent1">
                <a:shade val="95000"/>
                <a:satMod val="105000"/>
              </a:schemeClr>
            </a:solidFill>
            <a:prstDash val="solid"/>
            <a:round/>
          </a:ln>
          <a:effectLst/>
        </c:spPr>
        <c:txPr>
          <a:bodyPr rot="0" spcFirstLastPara="1" vertOverflow="ellipsis" vert="horz" wrap="square" anchor="ctr" anchorCtr="1"/>
          <a:lstStyle/>
          <a:p>
            <a:pPr rtl="0">
              <a:defRPr sz="500" b="1" i="0" u="none" strike="noStrike" kern="1200" baseline="0">
                <a:solidFill>
                  <a:srgbClr val="002060"/>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C000"/>
    </a:solidFill>
    <a:ln w="9525" cap="flat" cmpd="sng" algn="ctr">
      <a:solidFill>
        <a:srgbClr val="000066"/>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cap="none" spc="0" normalizeH="0" baseline="0">
                <a:solidFill>
                  <a:srgbClr val="002060"/>
                </a:solidFill>
                <a:latin typeface="+mj-lt"/>
                <a:ea typeface="+mj-ea"/>
                <a:cs typeface="+mj-cs"/>
              </a:defRPr>
            </a:pPr>
            <a:r>
              <a:rPr lang="en-IN" sz="800">
                <a:solidFill>
                  <a:srgbClr val="002060"/>
                </a:solidFill>
              </a:rPr>
              <a:t>Consignment  Wise Procurment Weight , Bidding Price &amp; Landing Cost Analaysis for Buyers</a:t>
            </a:r>
          </a:p>
        </c:rich>
      </c:tx>
      <c:layout>
        <c:manualLayout>
          <c:xMode val="edge"/>
          <c:yMode val="edge"/>
          <c:x val="0.19771448199131583"/>
          <c:y val="2.1304923785968835E-2"/>
        </c:manualLayout>
      </c:layout>
      <c:overlay val="0"/>
      <c:spPr>
        <a:noFill/>
        <a:ln>
          <a:noFill/>
        </a:ln>
        <a:effectLst/>
      </c:spPr>
      <c:txPr>
        <a:bodyPr rot="0" spcFirstLastPara="1" vertOverflow="ellipsis" vert="horz" wrap="square" anchor="ctr" anchorCtr="1"/>
        <a:lstStyle/>
        <a:p>
          <a:pPr>
            <a:defRPr sz="800" b="1" i="0" u="none" strike="noStrike" kern="1200" cap="none" spc="0" normalizeH="0" baseline="0">
              <a:solidFill>
                <a:srgbClr val="002060"/>
              </a:solidFill>
              <a:latin typeface="+mj-lt"/>
              <a:ea typeface="+mj-ea"/>
              <a:cs typeface="+mj-cs"/>
            </a:defRPr>
          </a:pPr>
          <a:endParaRPr lang="en-US"/>
        </a:p>
      </c:txPr>
    </c:title>
    <c:autoTitleDeleted val="0"/>
    <c:plotArea>
      <c:layout/>
      <c:lineChart>
        <c:grouping val="standard"/>
        <c:varyColors val="0"/>
        <c:ser>
          <c:idx val="0"/>
          <c:order val="0"/>
          <c:tx>
            <c:strRef>
              <c:f>'Input Sheet'!$C$30</c:f>
              <c:strCache>
                <c:ptCount val="1"/>
                <c:pt idx="0">
                  <c:v>Weight in Kg</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Sheet'!$C$31:$C$39</c:f>
              <c:numCache>
                <c:formatCode>General</c:formatCode>
                <c:ptCount val="9"/>
                <c:pt idx="0">
                  <c:v>1680</c:v>
                </c:pt>
                <c:pt idx="1">
                  <c:v>2060</c:v>
                </c:pt>
                <c:pt idx="2">
                  <c:v>1040</c:v>
                </c:pt>
                <c:pt idx="3">
                  <c:v>640</c:v>
                </c:pt>
                <c:pt idx="4">
                  <c:v>480</c:v>
                </c:pt>
                <c:pt idx="5">
                  <c:v>340</c:v>
                </c:pt>
                <c:pt idx="6">
                  <c:v>60</c:v>
                </c:pt>
                <c:pt idx="7">
                  <c:v>120</c:v>
                </c:pt>
                <c:pt idx="8">
                  <c:v>60</c:v>
                </c:pt>
              </c:numCache>
            </c:numRef>
          </c:val>
          <c:smooth val="0"/>
          <c:extLst>
            <c:ext xmlns:c16="http://schemas.microsoft.com/office/drawing/2014/chart" uri="{C3380CC4-5D6E-409C-BE32-E72D297353CC}">
              <c16:uniqueId val="{00000000-F93F-4F6C-997E-49DC2323396D}"/>
            </c:ext>
          </c:extLst>
        </c:ser>
        <c:dLbls>
          <c:showLegendKey val="0"/>
          <c:showVal val="0"/>
          <c:showCatName val="0"/>
          <c:showSerName val="0"/>
          <c:showPercent val="0"/>
          <c:showBubbleSize val="0"/>
        </c:dLbls>
        <c:marker val="1"/>
        <c:smooth val="0"/>
        <c:axId val="874798224"/>
        <c:axId val="874774704"/>
      </c:lineChart>
      <c:lineChart>
        <c:grouping val="standard"/>
        <c:varyColors val="0"/>
        <c:ser>
          <c:idx val="1"/>
          <c:order val="1"/>
          <c:tx>
            <c:strRef>
              <c:f>'Input Sheet'!$D$30</c:f>
              <c:strCache>
                <c:ptCount val="1"/>
                <c:pt idx="0">
                  <c:v>Per Kg Price</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Sheet'!$D$31:$D$39</c:f>
              <c:numCache>
                <c:formatCode>0</c:formatCode>
                <c:ptCount val="9"/>
                <c:pt idx="0">
                  <c:v>75</c:v>
                </c:pt>
                <c:pt idx="1">
                  <c:v>53.834951456310677</c:v>
                </c:pt>
                <c:pt idx="2">
                  <c:v>37.5</c:v>
                </c:pt>
                <c:pt idx="3">
                  <c:v>37.5</c:v>
                </c:pt>
                <c:pt idx="4">
                  <c:v>37.5</c:v>
                </c:pt>
                <c:pt idx="5">
                  <c:v>37.5</c:v>
                </c:pt>
                <c:pt idx="6">
                  <c:v>37.5</c:v>
                </c:pt>
                <c:pt idx="7">
                  <c:v>37.5</c:v>
                </c:pt>
                <c:pt idx="8">
                  <c:v>37.5</c:v>
                </c:pt>
              </c:numCache>
            </c:numRef>
          </c:val>
          <c:smooth val="0"/>
          <c:extLst>
            <c:ext xmlns:c16="http://schemas.microsoft.com/office/drawing/2014/chart" uri="{C3380CC4-5D6E-409C-BE32-E72D297353CC}">
              <c16:uniqueId val="{00000001-F93F-4F6C-997E-49DC2323396D}"/>
            </c:ext>
          </c:extLst>
        </c:ser>
        <c:dLbls>
          <c:showLegendKey val="0"/>
          <c:showVal val="0"/>
          <c:showCatName val="0"/>
          <c:showSerName val="0"/>
          <c:showPercent val="0"/>
          <c:showBubbleSize val="0"/>
        </c:dLbls>
        <c:marker val="1"/>
        <c:smooth val="0"/>
        <c:axId val="874803504"/>
        <c:axId val="874809264"/>
      </c:lineChart>
      <c:catAx>
        <c:axId val="874798224"/>
        <c:scaling>
          <c:orientation val="minMax"/>
        </c:scaling>
        <c:delete val="0"/>
        <c:axPos val="b"/>
        <c:majorGridlines>
          <c:spPr>
            <a:ln w="9525" cap="flat" cmpd="sng" algn="ctr">
              <a:solidFill>
                <a:schemeClr val="accent1">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74774704"/>
        <c:crosses val="autoZero"/>
        <c:auto val="1"/>
        <c:lblAlgn val="ctr"/>
        <c:lblOffset val="100"/>
        <c:noMultiLvlLbl val="0"/>
      </c:catAx>
      <c:valAx>
        <c:axId val="874774704"/>
        <c:scaling>
          <c:orientation val="minMax"/>
        </c:scaling>
        <c:delete val="0"/>
        <c:axPos val="l"/>
        <c:majorGridlines>
          <c:spPr>
            <a:ln w="9525" cap="flat" cmpd="sng" algn="ctr">
              <a:solidFill>
                <a:schemeClr val="accent1">
                  <a:shade val="95000"/>
                  <a:satMod val="105000"/>
                </a:schemeClr>
              </a:solidFill>
              <a:prstDash val="solid"/>
              <a:round/>
            </a:ln>
            <a:effectLst/>
          </c:spPr>
        </c:majorGridlines>
        <c:title>
          <c:tx>
            <c:rich>
              <a:bodyPr rot="-5400000" spcFirstLastPara="1" vertOverflow="ellipsis" vert="horz" wrap="square" anchor="ctr" anchorCtr="1"/>
              <a:lstStyle/>
              <a:p>
                <a:pPr>
                  <a:defRPr sz="700" b="1" i="0" u="none" strike="noStrike" kern="1200" baseline="0">
                    <a:solidFill>
                      <a:schemeClr val="dk1">
                        <a:lumMod val="65000"/>
                        <a:lumOff val="35000"/>
                      </a:schemeClr>
                    </a:solidFill>
                    <a:latin typeface="+mn-lt"/>
                    <a:ea typeface="+mn-ea"/>
                    <a:cs typeface="+mn-cs"/>
                  </a:defRPr>
                </a:pPr>
                <a:r>
                  <a:rPr lang="en-IN" sz="700"/>
                  <a:t>Fruit Categoru Wise Weight in Kg</a:t>
                </a:r>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hade val="95000"/>
                <a:satMod val="105000"/>
              </a:schemeClr>
            </a:solidFill>
            <a:prstDash val="soli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874798224"/>
        <c:crosses val="autoZero"/>
        <c:crossBetween val="between"/>
      </c:valAx>
      <c:valAx>
        <c:axId val="87480926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rgbClr val="002060"/>
                </a:solidFill>
                <a:latin typeface="+mn-lt"/>
                <a:ea typeface="+mn-ea"/>
                <a:cs typeface="+mn-cs"/>
              </a:defRPr>
            </a:pPr>
            <a:endParaRPr lang="en-US"/>
          </a:p>
        </c:txPr>
        <c:crossAx val="874803504"/>
        <c:crosses val="max"/>
        <c:crossBetween val="between"/>
      </c:valAx>
      <c:catAx>
        <c:axId val="874803504"/>
        <c:scaling>
          <c:orientation val="minMax"/>
        </c:scaling>
        <c:delete val="1"/>
        <c:axPos val="b"/>
        <c:numFmt formatCode="General" sourceLinked="1"/>
        <c:majorTickMark val="out"/>
        <c:minorTickMark val="none"/>
        <c:tickLblPos val="nextTo"/>
        <c:crossAx val="874809264"/>
        <c:crosses val="autoZero"/>
        <c:auto val="1"/>
        <c:lblAlgn val="ctr"/>
        <c:lblOffset val="100"/>
        <c:noMultiLvlLbl val="0"/>
      </c:catAx>
      <c:dTable>
        <c:showHorzBorder val="1"/>
        <c:showVertBorder val="1"/>
        <c:showOutline val="1"/>
        <c:showKeys val="1"/>
        <c:spPr>
          <a:noFill/>
          <a:ln w="9525" cap="flat" cmpd="sng" algn="ctr">
            <a:solidFill>
              <a:schemeClr val="accent1">
                <a:shade val="95000"/>
                <a:satMod val="105000"/>
              </a:schemeClr>
            </a:solidFill>
            <a:prstDash val="solid"/>
            <a:round/>
          </a:ln>
          <a:effectLst/>
        </c:spPr>
        <c:txPr>
          <a:bodyPr rot="0" spcFirstLastPara="1" vertOverflow="ellipsis" vert="horz" wrap="square" anchor="ctr" anchorCtr="1"/>
          <a:lstStyle/>
          <a:p>
            <a:pPr rtl="0">
              <a:defRPr sz="500" b="1" i="0" u="none" strike="noStrike" kern="1200" baseline="0">
                <a:solidFill>
                  <a:srgbClr val="002060"/>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C000"/>
    </a:solidFill>
    <a:ln w="9525" cap="flat" cmpd="sng" algn="ctr">
      <a:solidFill>
        <a:srgbClr val="000066"/>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600" b="1" i="0" u="none" strike="noStrike" kern="1200" cap="none" spc="0" normalizeH="0" baseline="0">
                <a:solidFill>
                  <a:schemeClr val="dk1">
                    <a:lumMod val="50000"/>
                    <a:lumOff val="50000"/>
                  </a:schemeClr>
                </a:solidFill>
                <a:latin typeface="+mj-lt"/>
                <a:ea typeface="+mj-ea"/>
                <a:cs typeface="+mj-cs"/>
              </a:defRPr>
            </a:pPr>
            <a:r>
              <a:rPr lang="en-IN" sz="600"/>
              <a:t>Consignment  Wise Procurment Weight , Bidding Price &amp; Landing Cost Analaysis for Buyers</a:t>
            </a:r>
          </a:p>
        </c:rich>
      </c:tx>
      <c:layout>
        <c:manualLayout>
          <c:xMode val="edge"/>
          <c:yMode val="edge"/>
          <c:x val="0.18379726721687611"/>
          <c:y val="4.2950818694188417E-2"/>
        </c:manualLayout>
      </c:layout>
      <c:overlay val="0"/>
      <c:spPr>
        <a:noFill/>
        <a:ln>
          <a:noFill/>
        </a:ln>
        <a:effectLst/>
      </c:spPr>
      <c:txPr>
        <a:bodyPr rot="0" spcFirstLastPara="1" vertOverflow="ellipsis" vert="horz" wrap="square" anchor="ctr" anchorCtr="1"/>
        <a:lstStyle/>
        <a:p>
          <a:pPr>
            <a:defRPr sz="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strRef>
              <c:f>'Input Sheet'!$C$30</c:f>
              <c:strCache>
                <c:ptCount val="1"/>
                <c:pt idx="0">
                  <c:v>Weight in Kg</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Sheet'!$C$31:$C$39</c:f>
              <c:numCache>
                <c:formatCode>General</c:formatCode>
                <c:ptCount val="9"/>
                <c:pt idx="0">
                  <c:v>1680</c:v>
                </c:pt>
                <c:pt idx="1">
                  <c:v>2060</c:v>
                </c:pt>
                <c:pt idx="2">
                  <c:v>1040</c:v>
                </c:pt>
                <c:pt idx="3">
                  <c:v>640</c:v>
                </c:pt>
                <c:pt idx="4">
                  <c:v>480</c:v>
                </c:pt>
                <c:pt idx="5">
                  <c:v>340</c:v>
                </c:pt>
                <c:pt idx="6">
                  <c:v>60</c:v>
                </c:pt>
                <c:pt idx="7">
                  <c:v>120</c:v>
                </c:pt>
                <c:pt idx="8">
                  <c:v>60</c:v>
                </c:pt>
              </c:numCache>
            </c:numRef>
          </c:val>
          <c:smooth val="0"/>
          <c:extLst>
            <c:ext xmlns:c16="http://schemas.microsoft.com/office/drawing/2014/chart" uri="{C3380CC4-5D6E-409C-BE32-E72D297353CC}">
              <c16:uniqueId val="{00000000-A33C-4DA9-B97A-972DF53625F0}"/>
            </c:ext>
          </c:extLst>
        </c:ser>
        <c:dLbls>
          <c:showLegendKey val="0"/>
          <c:showVal val="0"/>
          <c:showCatName val="0"/>
          <c:showSerName val="0"/>
          <c:showPercent val="0"/>
          <c:showBubbleSize val="0"/>
        </c:dLbls>
        <c:marker val="1"/>
        <c:smooth val="0"/>
        <c:axId val="874798224"/>
        <c:axId val="874774704"/>
      </c:lineChart>
      <c:lineChart>
        <c:grouping val="standard"/>
        <c:varyColors val="0"/>
        <c:ser>
          <c:idx val="1"/>
          <c:order val="1"/>
          <c:tx>
            <c:strRef>
              <c:f>'Input Sheet'!$D$30</c:f>
              <c:strCache>
                <c:ptCount val="1"/>
                <c:pt idx="0">
                  <c:v>Per Kg Price</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Sheet'!$D$31:$D$39</c:f>
              <c:numCache>
                <c:formatCode>0</c:formatCode>
                <c:ptCount val="9"/>
                <c:pt idx="0">
                  <c:v>75</c:v>
                </c:pt>
                <c:pt idx="1">
                  <c:v>53.834951456310677</c:v>
                </c:pt>
                <c:pt idx="2">
                  <c:v>37.5</c:v>
                </c:pt>
                <c:pt idx="3">
                  <c:v>37.5</c:v>
                </c:pt>
                <c:pt idx="4">
                  <c:v>37.5</c:v>
                </c:pt>
                <c:pt idx="5">
                  <c:v>37.5</c:v>
                </c:pt>
                <c:pt idx="6">
                  <c:v>37.5</c:v>
                </c:pt>
                <c:pt idx="7">
                  <c:v>37.5</c:v>
                </c:pt>
                <c:pt idx="8">
                  <c:v>37.5</c:v>
                </c:pt>
              </c:numCache>
            </c:numRef>
          </c:val>
          <c:smooth val="0"/>
          <c:extLst>
            <c:ext xmlns:c16="http://schemas.microsoft.com/office/drawing/2014/chart" uri="{C3380CC4-5D6E-409C-BE32-E72D297353CC}">
              <c16:uniqueId val="{00000001-A33C-4DA9-B97A-972DF53625F0}"/>
            </c:ext>
          </c:extLst>
        </c:ser>
        <c:ser>
          <c:idx val="4"/>
          <c:order val="2"/>
          <c:tx>
            <c:strRef>
              <c:f>'Input Sheet'!$G$30</c:f>
              <c:strCache>
                <c:ptCount val="1"/>
                <c:pt idx="0">
                  <c:v>Landing Cost</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cat>
            <c:strRef>
              <c:f>'Input Sheet'!$B$31:$B$39</c:f>
              <c:strCache>
                <c:ptCount val="9"/>
                <c:pt idx="0">
                  <c:v>ELLMS Wt. %</c:v>
                </c:pt>
                <c:pt idx="1">
                  <c:v>ES,EES,240 Wt.%</c:v>
                </c:pt>
                <c:pt idx="2">
                  <c:v>Pittu Wt.%</c:v>
                </c:pt>
                <c:pt idx="3">
                  <c:v>Seprator  Wt.%</c:v>
                </c:pt>
                <c:pt idx="4">
                  <c:v>AA ELLMS Wt. % </c:v>
                </c:pt>
                <c:pt idx="5">
                  <c:v>AA ES to 240 Wt. % </c:v>
                </c:pt>
                <c:pt idx="6">
                  <c:v>AA- Pittu %</c:v>
                </c:pt>
                <c:pt idx="7">
                  <c:v>AA- Seprator %</c:v>
                </c:pt>
                <c:pt idx="8">
                  <c:v>Mix</c:v>
                </c:pt>
              </c:strCache>
            </c:strRef>
          </c:cat>
          <c:val>
            <c:numRef>
              <c:f>'Input Sheet'!$G$31:$G$39</c:f>
              <c:numCache>
                <c:formatCode>0</c:formatCode>
                <c:ptCount val="9"/>
                <c:pt idx="0">
                  <c:v>87</c:v>
                </c:pt>
                <c:pt idx="1">
                  <c:v>64.141747572815532</c:v>
                </c:pt>
                <c:pt idx="2">
                  <c:v>46.5</c:v>
                </c:pt>
                <c:pt idx="3">
                  <c:v>46.5</c:v>
                </c:pt>
                <c:pt idx="4">
                  <c:v>46.5</c:v>
                </c:pt>
                <c:pt idx="5">
                  <c:v>46.5</c:v>
                </c:pt>
                <c:pt idx="6">
                  <c:v>46.5</c:v>
                </c:pt>
                <c:pt idx="7">
                  <c:v>46.5</c:v>
                </c:pt>
                <c:pt idx="8">
                  <c:v>46.5</c:v>
                </c:pt>
              </c:numCache>
            </c:numRef>
          </c:val>
          <c:smooth val="0"/>
          <c:extLst>
            <c:ext xmlns:c16="http://schemas.microsoft.com/office/drawing/2014/chart" uri="{C3380CC4-5D6E-409C-BE32-E72D297353CC}">
              <c16:uniqueId val="{00000002-A33C-4DA9-B97A-972DF53625F0}"/>
            </c:ext>
          </c:extLst>
        </c:ser>
        <c:dLbls>
          <c:showLegendKey val="0"/>
          <c:showVal val="0"/>
          <c:showCatName val="0"/>
          <c:showSerName val="0"/>
          <c:showPercent val="0"/>
          <c:showBubbleSize val="0"/>
        </c:dLbls>
        <c:marker val="1"/>
        <c:smooth val="0"/>
        <c:axId val="874803504"/>
        <c:axId val="874809264"/>
      </c:lineChart>
      <c:catAx>
        <c:axId val="874798224"/>
        <c:scaling>
          <c:orientation val="minMax"/>
        </c:scaling>
        <c:delete val="0"/>
        <c:axPos val="b"/>
        <c:majorGridlines>
          <c:spPr>
            <a:ln w="9525" cap="flat" cmpd="sng" algn="ctr">
              <a:solidFill>
                <a:schemeClr val="accent1">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cap="none" spc="0" normalizeH="0" baseline="0">
                <a:solidFill>
                  <a:schemeClr val="dk1">
                    <a:lumMod val="65000"/>
                    <a:lumOff val="35000"/>
                  </a:schemeClr>
                </a:solidFill>
                <a:latin typeface="+mn-lt"/>
                <a:ea typeface="+mn-ea"/>
                <a:cs typeface="+mn-cs"/>
              </a:defRPr>
            </a:pPr>
            <a:endParaRPr lang="en-US"/>
          </a:p>
        </c:txPr>
        <c:crossAx val="874774704"/>
        <c:crosses val="autoZero"/>
        <c:auto val="1"/>
        <c:lblAlgn val="ctr"/>
        <c:lblOffset val="100"/>
        <c:noMultiLvlLbl val="0"/>
      </c:catAx>
      <c:valAx>
        <c:axId val="874774704"/>
        <c:scaling>
          <c:orientation val="minMax"/>
        </c:scaling>
        <c:delete val="0"/>
        <c:axPos val="l"/>
        <c:majorGridlines>
          <c:spPr>
            <a:ln w="9525" cap="flat" cmpd="sng" algn="ctr">
              <a:solidFill>
                <a:schemeClr val="accent1">
                  <a:shade val="95000"/>
                  <a:satMod val="105000"/>
                </a:schemeClr>
              </a:solidFill>
              <a:prstDash val="solid"/>
              <a:round/>
            </a:ln>
            <a:effectLst/>
          </c:spPr>
        </c:majorGridlines>
        <c:title>
          <c:tx>
            <c:rich>
              <a:bodyPr rot="-5400000" spcFirstLastPara="1" vertOverflow="ellipsis" vert="horz" wrap="square" anchor="ctr" anchorCtr="1"/>
              <a:lstStyle/>
              <a:p>
                <a:pPr>
                  <a:defRPr sz="600" b="1" i="0" u="none" strike="noStrike" kern="1200" baseline="0">
                    <a:solidFill>
                      <a:schemeClr val="dk1">
                        <a:lumMod val="65000"/>
                        <a:lumOff val="35000"/>
                      </a:schemeClr>
                    </a:solidFill>
                    <a:latin typeface="+mn-lt"/>
                    <a:ea typeface="+mn-ea"/>
                    <a:cs typeface="+mn-cs"/>
                  </a:defRPr>
                </a:pPr>
                <a:r>
                  <a:rPr lang="en-IN" sz="600"/>
                  <a:t>Fruit Categoru Wise Weight in Kg</a:t>
                </a:r>
              </a:p>
            </c:rich>
          </c:tx>
          <c:layout>
            <c:manualLayout>
              <c:xMode val="edge"/>
              <c:yMode val="edge"/>
              <c:x val="4.1751994794698814E-2"/>
              <c:y val="0.19719564164174314"/>
            </c:manualLayout>
          </c:layout>
          <c:overlay val="0"/>
          <c:spPr>
            <a:noFill/>
            <a:ln>
              <a:noFill/>
            </a:ln>
            <a:effectLst/>
          </c:spPr>
          <c:txPr>
            <a:bodyPr rot="-5400000" spcFirstLastPara="1" vertOverflow="ellipsis" vert="horz" wrap="square" anchor="ctr" anchorCtr="1"/>
            <a:lstStyle/>
            <a:p>
              <a:pPr>
                <a:defRPr sz="6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hade val="95000"/>
                <a:satMod val="105000"/>
              </a:schemeClr>
            </a:solidFill>
            <a:prstDash val="solid"/>
          </a:ln>
          <a:effectLst/>
        </c:spPr>
        <c:txPr>
          <a:bodyPr rot="-60000000" spcFirstLastPara="1" vertOverflow="ellipsis" vert="horz" wrap="square" anchor="ctr" anchorCtr="1"/>
          <a:lstStyle/>
          <a:p>
            <a:pPr>
              <a:defRPr sz="400" b="0" i="0" u="none" strike="noStrike" kern="1200" baseline="0">
                <a:solidFill>
                  <a:schemeClr val="dk1">
                    <a:lumMod val="65000"/>
                    <a:lumOff val="35000"/>
                  </a:schemeClr>
                </a:solidFill>
                <a:latin typeface="+mn-lt"/>
                <a:ea typeface="+mn-ea"/>
                <a:cs typeface="+mn-cs"/>
              </a:defRPr>
            </a:pPr>
            <a:endParaRPr lang="en-US"/>
          </a:p>
        </c:txPr>
        <c:crossAx val="874798224"/>
        <c:crosses val="autoZero"/>
        <c:crossBetween val="between"/>
      </c:valAx>
      <c:valAx>
        <c:axId val="874809264"/>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400" b="0" i="0" u="none" strike="noStrike" kern="1200" baseline="0">
                <a:solidFill>
                  <a:schemeClr val="dk1">
                    <a:lumMod val="65000"/>
                    <a:lumOff val="35000"/>
                  </a:schemeClr>
                </a:solidFill>
                <a:latin typeface="+mn-lt"/>
                <a:ea typeface="+mn-ea"/>
                <a:cs typeface="+mn-cs"/>
              </a:defRPr>
            </a:pPr>
            <a:endParaRPr lang="en-US"/>
          </a:p>
        </c:txPr>
        <c:crossAx val="874803504"/>
        <c:crosses val="max"/>
        <c:crossBetween val="between"/>
      </c:valAx>
      <c:catAx>
        <c:axId val="874803504"/>
        <c:scaling>
          <c:orientation val="minMax"/>
        </c:scaling>
        <c:delete val="1"/>
        <c:axPos val="b"/>
        <c:numFmt formatCode="General" sourceLinked="1"/>
        <c:majorTickMark val="out"/>
        <c:minorTickMark val="none"/>
        <c:tickLblPos val="nextTo"/>
        <c:crossAx val="874809264"/>
        <c:crosses val="autoZero"/>
        <c:auto val="1"/>
        <c:lblAlgn val="ctr"/>
        <c:lblOffset val="100"/>
        <c:noMultiLvlLbl val="0"/>
      </c:catAx>
      <c:dTable>
        <c:showHorzBorder val="1"/>
        <c:showVertBorder val="1"/>
        <c:showOutline val="1"/>
        <c:showKeys val="1"/>
        <c:spPr>
          <a:noFill/>
          <a:ln w="9525" cap="flat" cmpd="sng" algn="ctr">
            <a:solidFill>
              <a:schemeClr val="accent1">
                <a:shade val="95000"/>
                <a:satMod val="105000"/>
              </a:schemeClr>
            </a:solidFill>
            <a:prstDash val="solid"/>
            <a:round/>
          </a:ln>
          <a:effectLst/>
        </c:spPr>
        <c:txPr>
          <a:bodyPr rot="0" spcFirstLastPara="1" vertOverflow="ellipsis" vert="horz" wrap="square" anchor="ctr" anchorCtr="1"/>
          <a:lstStyle/>
          <a:p>
            <a:pPr rtl="0">
              <a:defRPr sz="500" b="0" i="0" u="none" strike="noStrike" kern="1200" baseline="0">
                <a:solidFill>
                  <a:schemeClr val="dk1">
                    <a:lumMod val="65000"/>
                    <a:lumOff val="35000"/>
                  </a:schemeClr>
                </a:solidFill>
                <a:latin typeface="+mn-lt"/>
                <a:ea typeface="+mn-ea"/>
                <a:cs typeface="+mn-cs"/>
              </a:defRPr>
            </a:pPr>
            <a:endParaRPr lang="en-US"/>
          </a:p>
        </c:txPr>
      </c:dTable>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C000"/>
    </a:solidFill>
    <a:ln w="9525" cap="flat" cmpd="sng" algn="ctr">
      <a:solidFill>
        <a:srgbClr val="000066"/>
      </a:solidFill>
      <a:round/>
    </a:ln>
    <a:effectLst/>
  </c:spPr>
  <c:txPr>
    <a:bodyPr/>
    <a:lstStyle/>
    <a:p>
      <a:pPr>
        <a:defRPr sz="800"/>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Sheet'!$I$29:$I$31</cx:f>
        <cx:lvl ptCount="3">
          <cx:pt idx="0">AAA %</cx:pt>
          <cx:pt idx="1">GP %</cx:pt>
          <cx:pt idx="2">AA %</cx:pt>
        </cx:lvl>
      </cx:strDim>
      <cx:numDim type="size">
        <cx:f>'Input Sheet'!$J$29:$J$31</cx:f>
        <cx:lvl ptCount="3" formatCode="General">
          <cx:pt idx="0">271</cx:pt>
          <cx:pt idx="1">40</cx:pt>
          <cx:pt idx="2">53</cx:pt>
        </cx:lvl>
      </cx:numDim>
    </cx:data>
  </cx:chartData>
  <cx:chart>
    <cx:title pos="t" align="ctr" overlay="0">
      <cx:tx>
        <cx:rich>
          <a:bodyPr rot="0" spcFirstLastPara="1" vertOverflow="ellipsis" vert="horz" wrap="square" lIns="38100" tIns="19050" rIns="38100" bIns="19050" anchor="ctr" anchorCtr="1" compatLnSpc="0"/>
          <a:lstStyle/>
          <a:p>
            <a:pPr algn="ctr" rtl="0">
              <a:defRPr sz="1600" b="1" i="0" u="none" strike="noStrike" kern="1200" baseline="0">
                <a:solidFill>
                  <a:srgbClr val="002060"/>
                </a:solidFill>
                <a:latin typeface="+mn-lt"/>
                <a:ea typeface="+mn-ea"/>
                <a:cs typeface="+mn-cs"/>
              </a:defRPr>
            </a:pPr>
            <a:r>
              <a:rPr kumimoji="0" lang="en-IN" sz="1600" b="1" i="0" u="none" strike="noStrike" kern="1200" cap="none" spc="0" normalizeH="0" baseline="0" noProof="0">
                <a:ln>
                  <a:noFill/>
                </a:ln>
                <a:solidFill>
                  <a:srgbClr val="002060"/>
                </a:solidFill>
                <a:effectLst/>
                <a:uLnTx/>
                <a:uFillTx/>
                <a:latin typeface="Calibri"/>
              </a:rPr>
              <a:t>Overall Quality Share in Lot</a:t>
            </a:r>
            <a:endParaRPr lang="en-IN" sz="1600">
              <a:solidFill>
                <a:srgbClr val="002060"/>
              </a:solidFill>
            </a:endParaRPr>
          </a:p>
        </cx:rich>
      </cx:tx>
    </cx:title>
    <cx:plotArea>
      <cx:plotAreaRegion>
        <cx:series layoutId="sunburst" uniqueId="{D415DA85-F138-457B-BA2E-D30A8E224627}">
          <cx:dataLabels pos="ctr">
            <cx:txPr>
              <a:bodyPr spcFirstLastPara="1" vertOverflow="ellipsis" horzOverflow="overflow" wrap="square" lIns="0" tIns="0" rIns="0" bIns="0" anchor="ctr" anchorCtr="1"/>
              <a:lstStyle/>
              <a:p>
                <a:pPr algn="ctr" rtl="0">
                  <a:defRPr sz="1600"/>
                </a:pPr>
                <a:endParaRPr lang="en-US" sz="1600" b="1" i="0" u="none" strike="noStrike" kern="1200" baseline="0">
                  <a:solidFill>
                    <a:sysClr val="window" lastClr="FFFFFF"/>
                  </a:solidFill>
                  <a:latin typeface="Calibri"/>
                </a:endParaRPr>
              </a:p>
            </cx:txPr>
          </cx:dataLabels>
          <cx:dataId val="0"/>
        </cx:series>
      </cx:plotAreaRegion>
    </cx:plotArea>
    <cx:legend pos="b" align="ctr" overlay="0">
      <cx:txPr>
        <a:bodyPr vertOverflow="overflow" horzOverflow="overflow" wrap="square" lIns="0" tIns="0" rIns="0" bIns="0"/>
        <a:lstStyle/>
        <a:p>
          <a:pPr algn="ctr" rtl="0">
            <a:defRPr sz="1600" b="0" i="0">
              <a:solidFill>
                <a:srgbClr val="002060"/>
              </a:solidFill>
              <a:latin typeface="Calibri" panose="020F0502020204030204" pitchFamily="34" charset="0"/>
              <a:ea typeface="Calibri" panose="020F0502020204030204" pitchFamily="34" charset="0"/>
              <a:cs typeface="Calibri" panose="020F0502020204030204" pitchFamily="34" charset="0"/>
            </a:defRPr>
          </a:pPr>
          <a:endParaRPr lang="en-IN" sz="1600">
            <a:solidFill>
              <a:srgbClr val="002060"/>
            </a:solidFill>
          </a:endParaRPr>
        </a:p>
      </cx:txPr>
    </cx:legend>
  </cx:chart>
  <cx:spPr>
    <a:solidFill>
      <a:srgbClr val="FFC000"/>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Sheet'!$I$34:$I$37</cx:f>
        <cx:lvl ptCount="4">
          <cx:pt idx="0">ELLMS %</cx:pt>
          <cx:pt idx="1">ES,EES,240 %</cx:pt>
          <cx:pt idx="2">Pittu %</cx:pt>
          <cx:pt idx="3">Seprator %</cx:pt>
        </cx:lvl>
      </cx:strDim>
      <cx:numDim type="size">
        <cx:f>'Input Sheet'!$J$34:$J$37</cx:f>
        <cx:lvl ptCount="4" formatCode="General">
          <cx:pt idx="0">84</cx:pt>
          <cx:pt idx="1">103</cx:pt>
          <cx:pt idx="2">52</cx:pt>
          <cx:pt idx="3">32</cx:pt>
        </cx:lvl>
      </cx:numDim>
    </cx:data>
    <cx:data id="1">
      <cx:strDim type="cat">
        <cx:f>'Input Sheet'!$I$34:$I$37</cx:f>
        <cx:lvl ptCount="4">
          <cx:pt idx="0">ELLMS %</cx:pt>
          <cx:pt idx="1">ES,EES,240 %</cx:pt>
          <cx:pt idx="2">Pittu %</cx:pt>
          <cx:pt idx="3">Seprator %</cx:pt>
        </cx:lvl>
      </cx:strDim>
      <cx:numDim type="size">
        <cx:f>'Input Sheet'!$K$34:$K$37</cx:f>
        <cx:lvl ptCount="4" formatCode="0%">
          <cx:pt idx="0">0.30996309963099633</cx:pt>
          <cx:pt idx="1">0.38007380073800739</cx:pt>
          <cx:pt idx="2">0.1918819188191882</cx:pt>
          <cx:pt idx="3">0.11808118081180811</cx:pt>
        </cx:lvl>
      </cx:numDim>
    </cx:data>
  </cx:chartData>
  <cx:chart>
    <cx:title pos="t" align="ctr" overlay="0">
      <cx:tx>
        <cx:txData>
          <cx:v>AAA Fruit Size Category wise Share in Farmer's Lot Procured</cx:v>
        </cx:txData>
      </cx:tx>
      <cx:txPr>
        <a:bodyPr rot="0" spcFirstLastPara="1" vertOverflow="ellipsis" vert="horz" wrap="square" lIns="38100" tIns="19050" rIns="38100" bIns="19050" anchor="ctr" anchorCtr="1" compatLnSpc="0"/>
        <a:lstStyle/>
        <a:p>
          <a:pPr algn="ctr" rtl="0">
            <a:defRPr sz="1600" b="1" i="0" u="none" strike="noStrike" kern="1200" baseline="0">
              <a:solidFill>
                <a:sysClr val="windowText" lastClr="000000"/>
              </a:solidFill>
              <a:latin typeface="+mn-lt"/>
              <a:ea typeface="+mn-ea"/>
              <a:cs typeface="+mn-cs"/>
            </a:defRPr>
          </a:pPr>
          <a:r>
            <a:rPr kumimoji="0" lang="en-IN" sz="1600" b="1" i="0" u="none" strike="noStrike" kern="1200" cap="none" spc="0" normalizeH="0" baseline="0" noProof="0">
              <a:ln>
                <a:noFill/>
              </a:ln>
              <a:solidFill>
                <a:sysClr val="windowText" lastClr="000000"/>
              </a:solidFill>
              <a:effectLst/>
              <a:uLnTx/>
              <a:uFillTx/>
              <a:latin typeface="Calibri"/>
            </a:rPr>
            <a:t>AAA Fruit Size Category wise Share in Farmer's Lot Procured</a:t>
          </a:r>
        </a:p>
      </cx:txPr>
    </cx:title>
    <cx:plotArea>
      <cx:plotAreaRegion>
        <cx:series layoutId="sunburst" uniqueId="{93B14F28-8B80-4C53-937A-5115088D111B}" formatIdx="0">
          <cx:dataLabels pos="ctr">
            <cx:txPr>
              <a:bodyPr vertOverflow="overflow" horzOverflow="overflow" wrap="square" lIns="0" tIns="0" rIns="0" bIns="0"/>
              <a:lstStyle/>
              <a:p>
                <a:pPr algn="ctr" rtl="0">
                  <a:defRPr sz="16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1600"/>
              </a:p>
            </cx:txPr>
            <cx:visibility seriesName="0" categoryName="1" value="0"/>
          </cx:dataLabels>
          <cx:dataId val="0"/>
        </cx:series>
        <cx:series layoutId="sunburst" hidden="1" uniqueId="{8281C846-D55A-404C-9A81-0C5BFDF98BF5}" formatIdx="1">
          <cx:dataLabels pos="ctr">
            <cx:txPr>
              <a:bodyPr vertOverflow="overflow" horzOverflow="overflow" wrap="square" lIns="0" tIns="0" rIns="0" bIns="0"/>
              <a:lstStyle/>
              <a:p>
                <a:pPr algn="ctr" rtl="0">
                  <a:defRPr sz="16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1600"/>
              </a:p>
            </cx:txPr>
            <cx:visibility seriesName="0" categoryName="1" value="0"/>
          </cx:dataLabels>
          <cx:dataId val="1"/>
        </cx:series>
      </cx:plotAreaRegion>
    </cx:plotArea>
    <cx:legend pos="b" align="ctr" overlay="0">
      <cx:txPr>
        <a:bodyPr spcFirstLastPara="1" vertOverflow="ellipsis" horzOverflow="overflow" wrap="square" lIns="0" tIns="0" rIns="0" bIns="0" anchor="ctr" anchorCtr="1"/>
        <a:lstStyle/>
        <a:p>
          <a:pPr algn="ctr" rtl="0">
            <a:defRPr sz="1600"/>
          </a:pPr>
          <a:endParaRPr lang="en-US" sz="1600" b="0" i="0" u="none" strike="noStrike" baseline="0">
            <a:solidFill>
              <a:sysClr val="windowText" lastClr="000000">
                <a:lumMod val="65000"/>
                <a:lumOff val="35000"/>
              </a:sysClr>
            </a:solidFill>
            <a:latin typeface="Calibri"/>
          </a:endParaRPr>
        </a:p>
      </cx:txPr>
    </cx:legend>
  </cx:chart>
  <cx:spPr>
    <a:solidFill>
      <a:srgbClr val="FFC000"/>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Sheet'!$I$29:$I$31</cx:f>
        <cx:lvl ptCount="3">
          <cx:pt idx="0">AAA %</cx:pt>
          <cx:pt idx="1">GP %</cx:pt>
          <cx:pt idx="2">AA %</cx:pt>
        </cx:lvl>
      </cx:strDim>
      <cx:numDim type="size">
        <cx:f>'Input Sheet'!$J$29:$J$31</cx:f>
        <cx:lvl ptCount="3" formatCode="General">
          <cx:pt idx="0">271</cx:pt>
          <cx:pt idx="1">40</cx:pt>
          <cx:pt idx="2">53</cx:pt>
        </cx:lvl>
      </cx:numDim>
    </cx:data>
  </cx:chartData>
  <cx:chart>
    <cx:title pos="t" align="ctr" overlay="0">
      <cx:tx>
        <cx:rich>
          <a:bodyPr rot="0" spcFirstLastPara="1" vertOverflow="ellipsis" vert="horz" wrap="square" lIns="38100" tIns="19050" rIns="38100" bIns="19050" anchor="ctr" anchorCtr="1" compatLnSpc="0"/>
          <a:lstStyle/>
          <a:p>
            <a:pPr algn="ctr" rtl="0">
              <a:defRPr sz="1100" b="1" i="0" u="none" strike="noStrike" kern="1200" baseline="0">
                <a:solidFill>
                  <a:srgbClr val="002060"/>
                </a:solidFill>
                <a:latin typeface="+mn-lt"/>
                <a:ea typeface="+mn-ea"/>
                <a:cs typeface="+mn-cs"/>
              </a:defRPr>
            </a:pPr>
            <a:r>
              <a:rPr kumimoji="0" lang="en-IN" sz="1100" b="1" i="0" u="none" strike="noStrike" kern="1200" cap="none" spc="0" normalizeH="0" baseline="0" noProof="0">
                <a:ln>
                  <a:noFill/>
                </a:ln>
                <a:solidFill>
                  <a:srgbClr val="002060"/>
                </a:solidFill>
                <a:effectLst/>
                <a:uLnTx/>
                <a:uFillTx/>
                <a:latin typeface="Calibri"/>
              </a:rPr>
              <a:t>Overall Quality Share in Lot</a:t>
            </a:r>
            <a:endParaRPr lang="en-IN" sz="1100">
              <a:solidFill>
                <a:srgbClr val="002060"/>
              </a:solidFill>
            </a:endParaRPr>
          </a:p>
        </cx:rich>
      </cx:tx>
    </cx:title>
    <cx:plotArea>
      <cx:plotAreaRegion>
        <cx:series layoutId="sunburst" uniqueId="{D415DA85-F138-457B-BA2E-D30A8E224627}">
          <cx:dataLabels pos="ctr">
            <cx:txPr>
              <a:bodyPr spcFirstLastPara="1" vertOverflow="ellipsis" horzOverflow="overflow" wrap="square" lIns="0" tIns="0" rIns="0" bIns="0" anchor="ctr" anchorCtr="1"/>
              <a:lstStyle/>
              <a:p>
                <a:pPr algn="ctr" rtl="0">
                  <a:defRPr sz="600"/>
                </a:pPr>
                <a:endParaRPr lang="en-US" sz="600" b="1" i="0" u="none" strike="noStrike" kern="1200" baseline="0">
                  <a:solidFill>
                    <a:sysClr val="window" lastClr="FFFFFF"/>
                  </a:solidFill>
                  <a:latin typeface="Calibri"/>
                </a:endParaRPr>
              </a:p>
            </cx:txPr>
          </cx:dataLabels>
          <cx:dataId val="0"/>
        </cx:series>
      </cx:plotAreaRegion>
    </cx:plotArea>
    <cx:legend pos="b" align="ctr" overlay="0">
      <cx:txPr>
        <a:bodyPr vertOverflow="overflow" horzOverflow="overflow" wrap="square" lIns="0" tIns="0" rIns="0" bIns="0"/>
        <a:lstStyle/>
        <a:p>
          <a:pPr algn="ctr" rtl="0">
            <a:defRPr sz="900" b="0" i="0">
              <a:solidFill>
                <a:srgbClr val="002060"/>
              </a:solidFill>
              <a:latin typeface="Calibri" panose="020F0502020204030204" pitchFamily="34" charset="0"/>
              <a:ea typeface="Calibri" panose="020F0502020204030204" pitchFamily="34" charset="0"/>
              <a:cs typeface="Calibri" panose="020F0502020204030204" pitchFamily="34" charset="0"/>
            </a:defRPr>
          </a:pPr>
          <a:endParaRPr lang="en-IN" sz="900">
            <a:solidFill>
              <a:srgbClr val="002060"/>
            </a:solidFill>
          </a:endParaRPr>
        </a:p>
      </cx:txPr>
    </cx:legend>
  </cx:chart>
  <cx:spPr>
    <a:solidFill>
      <a:srgbClr val="FFC000"/>
    </a:solidFill>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Sheet'!$I$34:$I$37</cx:f>
        <cx:lvl ptCount="4">
          <cx:pt idx="0">ELLMS %</cx:pt>
          <cx:pt idx="1">ES,EES,240 %</cx:pt>
          <cx:pt idx="2">Pittu %</cx:pt>
          <cx:pt idx="3">Seprator %</cx:pt>
        </cx:lvl>
      </cx:strDim>
      <cx:numDim type="size">
        <cx:f>'Input Sheet'!$J$34:$J$37</cx:f>
        <cx:lvl ptCount="4" formatCode="General">
          <cx:pt idx="0">84</cx:pt>
          <cx:pt idx="1">103</cx:pt>
          <cx:pt idx="2">52</cx:pt>
          <cx:pt idx="3">32</cx:pt>
        </cx:lvl>
      </cx:numDim>
    </cx:data>
    <cx:data id="1">
      <cx:strDim type="cat">
        <cx:f>'Input Sheet'!$I$34:$I$37</cx:f>
        <cx:lvl ptCount="4">
          <cx:pt idx="0">ELLMS %</cx:pt>
          <cx:pt idx="1">ES,EES,240 %</cx:pt>
          <cx:pt idx="2">Pittu %</cx:pt>
          <cx:pt idx="3">Seprator %</cx:pt>
        </cx:lvl>
      </cx:strDim>
      <cx:numDim type="size">
        <cx:f>'Input Sheet'!$K$34:$K$37</cx:f>
        <cx:lvl ptCount="4" formatCode="0%">
          <cx:pt idx="0">0.30996309963099633</cx:pt>
          <cx:pt idx="1">0.38007380073800739</cx:pt>
          <cx:pt idx="2">0.1918819188191882</cx:pt>
          <cx:pt idx="3">0.11808118081180811</cx:pt>
        </cx:lvl>
      </cx:numDim>
    </cx:data>
  </cx:chartData>
  <cx:chart>
    <cx:title pos="t" align="ctr" overlay="0">
      <cx:tx>
        <cx:txData>
          <cx:v>AAA Fruit Size Category wise Share in Farmer's Lot Procured</cx:v>
        </cx:txData>
      </cx:tx>
      <cx:txPr>
        <a:bodyPr rot="0" spcFirstLastPara="1" vertOverflow="ellipsis" vert="horz" wrap="square" lIns="38100" tIns="19050" rIns="38100" bIns="19050" anchor="ctr" anchorCtr="1" compatLnSpc="0"/>
        <a:lstStyle/>
        <a:p>
          <a:pPr algn="ctr" rtl="0">
            <a:defRPr sz="800" b="1" i="0" u="none" strike="noStrike" kern="1200" baseline="0">
              <a:solidFill>
                <a:sysClr val="windowText" lastClr="000000"/>
              </a:solidFill>
              <a:latin typeface="+mn-lt"/>
              <a:ea typeface="+mn-ea"/>
              <a:cs typeface="+mn-cs"/>
            </a:defRPr>
          </a:pPr>
          <a:r>
            <a:rPr kumimoji="0" lang="en-IN" sz="800" b="1" i="0" u="none" strike="noStrike" kern="1200" cap="none" spc="0" normalizeH="0" baseline="0" noProof="0">
              <a:ln>
                <a:noFill/>
              </a:ln>
              <a:solidFill>
                <a:sysClr val="windowText" lastClr="000000"/>
              </a:solidFill>
              <a:effectLst/>
              <a:uLnTx/>
              <a:uFillTx/>
              <a:latin typeface="Calibri"/>
            </a:rPr>
            <a:t>AAA Fruit Size Category wise Share in Farmer's Lot Procured</a:t>
          </a:r>
        </a:p>
      </cx:txPr>
    </cx:title>
    <cx:plotArea>
      <cx:plotAreaRegion>
        <cx:series layoutId="sunburst" uniqueId="{93B14F28-8B80-4C53-937A-5115088D111B}" formatIdx="0">
          <cx:dataLabels pos="ctr">
            <cx:txPr>
              <a:bodyPr vertOverflow="overflow" horzOverflow="overflow" wrap="square" lIns="0" tIns="0" rIns="0" bIns="0"/>
              <a:lstStyle/>
              <a:p>
                <a:pPr algn="ctr" rtl="0">
                  <a:defRPr sz="7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700"/>
              </a:p>
            </cx:txPr>
            <cx:visibility seriesName="0" categoryName="1" value="0"/>
          </cx:dataLabels>
          <cx:dataId val="0"/>
        </cx:series>
        <cx:series layoutId="sunburst" hidden="1" uniqueId="{8281C846-D55A-404C-9A81-0C5BFDF98BF5}" formatIdx="1">
          <cx:dataLabels pos="ctr">
            <cx:txPr>
              <a:bodyPr vertOverflow="overflow" horzOverflow="overflow" wrap="square" lIns="0" tIns="0" rIns="0" bIns="0"/>
              <a:lstStyle/>
              <a:p>
                <a:pPr algn="ctr" rtl="0">
                  <a:defRPr sz="10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1000"/>
              </a:p>
            </cx:txPr>
            <cx:visibility seriesName="0" categoryName="1" value="0"/>
          </cx:dataLabels>
          <cx:dataId val="1"/>
        </cx:series>
      </cx:plotAreaRegion>
    </cx:plotArea>
    <cx:legend pos="b" align="ctr" overlay="0">
      <cx:txPr>
        <a:bodyPr spcFirstLastPara="1" vertOverflow="ellipsis" horzOverflow="overflow" wrap="square" lIns="0" tIns="0" rIns="0" bIns="0" anchor="ctr" anchorCtr="1"/>
        <a:lstStyle/>
        <a:p>
          <a:pPr algn="ctr" rtl="0">
            <a:defRPr sz="700"/>
          </a:pPr>
          <a:endParaRPr lang="en-US" sz="700" b="0" i="0" u="none" strike="noStrike" baseline="0">
            <a:solidFill>
              <a:sysClr val="windowText" lastClr="000000">
                <a:lumMod val="65000"/>
                <a:lumOff val="35000"/>
              </a:sysClr>
            </a:solidFill>
            <a:latin typeface="Calibri"/>
          </a:endParaRPr>
        </a:p>
      </cx:txPr>
    </cx:legend>
  </cx:chart>
  <cx:spPr>
    <a:solidFill>
      <a:srgbClr val="FFC000"/>
    </a:solidFill>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Sheet'!$I$29:$I$31</cx:f>
        <cx:lvl ptCount="3">
          <cx:pt idx="0">AAA %</cx:pt>
          <cx:pt idx="1">GP %</cx:pt>
          <cx:pt idx="2">AA %</cx:pt>
        </cx:lvl>
      </cx:strDim>
      <cx:numDim type="size">
        <cx:f>'Input Sheet'!$J$29:$J$31</cx:f>
        <cx:lvl ptCount="3" formatCode="General">
          <cx:pt idx="0">271</cx:pt>
          <cx:pt idx="1">40</cx:pt>
          <cx:pt idx="2">53</cx:pt>
        </cx:lvl>
      </cx:numDim>
    </cx:data>
  </cx:chartData>
  <cx:chart>
    <cx:title pos="t" align="ctr" overlay="0">
      <cx:tx>
        <cx:rich>
          <a:bodyPr rot="0" spcFirstLastPara="1" vertOverflow="ellipsis" vert="horz" wrap="square" lIns="38100" tIns="19050" rIns="38100" bIns="19050" anchor="ctr" anchorCtr="1" compatLnSpc="0"/>
          <a:lstStyle/>
          <a:p>
            <a:pPr algn="ctr" rtl="0">
              <a:defRPr sz="1100" b="1" i="0" u="none" strike="noStrike" kern="1200" baseline="0">
                <a:solidFill>
                  <a:srgbClr val="002060"/>
                </a:solidFill>
                <a:latin typeface="+mn-lt"/>
                <a:ea typeface="+mn-ea"/>
                <a:cs typeface="+mn-cs"/>
              </a:defRPr>
            </a:pPr>
            <a:r>
              <a:rPr kumimoji="0" lang="en-IN" sz="900" b="1" i="0" u="none" strike="noStrike" kern="1200" cap="none" spc="0" normalizeH="0" baseline="0" noProof="0" dirty="0">
                <a:ln>
                  <a:noFill/>
                </a:ln>
                <a:solidFill>
                  <a:srgbClr val="002060"/>
                </a:solidFill>
                <a:effectLst/>
                <a:uLnTx/>
                <a:uFillTx/>
                <a:latin typeface="Calibri"/>
              </a:rPr>
              <a:t>Overall Quality Share in Lot</a:t>
            </a:r>
            <a:endParaRPr lang="en-IN" sz="900" dirty="0">
              <a:solidFill>
                <a:srgbClr val="002060"/>
              </a:solidFill>
            </a:endParaRPr>
          </a:p>
        </cx:rich>
      </cx:tx>
    </cx:title>
    <cx:plotArea>
      <cx:plotAreaRegion>
        <cx:series layoutId="sunburst" uniqueId="{D415DA85-F138-457B-BA2E-D30A8E224627}">
          <cx:dataLabels pos="ctr">
            <cx:txPr>
              <a:bodyPr spcFirstLastPara="1" vertOverflow="ellipsis" horzOverflow="overflow" wrap="square" lIns="0" tIns="0" rIns="0" bIns="0" anchor="ctr" anchorCtr="1"/>
              <a:lstStyle/>
              <a:p>
                <a:pPr algn="ctr" rtl="0">
                  <a:defRPr sz="600"/>
                </a:pPr>
                <a:endParaRPr lang="en-US" sz="600" b="1" i="0" u="none" strike="noStrike" kern="1200" baseline="0">
                  <a:solidFill>
                    <a:sysClr val="window" lastClr="FFFFFF"/>
                  </a:solidFill>
                  <a:latin typeface="Calibri"/>
                </a:endParaRPr>
              </a:p>
            </cx:txPr>
          </cx:dataLabels>
          <cx:dataId val="0"/>
        </cx:series>
      </cx:plotAreaRegion>
    </cx:plotArea>
    <cx:legend pos="b" align="ctr" overlay="0">
      <cx:txPr>
        <a:bodyPr vertOverflow="overflow" horzOverflow="overflow" wrap="square" lIns="0" tIns="0" rIns="0" bIns="0"/>
        <a:lstStyle/>
        <a:p>
          <a:pPr algn="ctr" rtl="0">
            <a:defRPr sz="700" b="0" i="0">
              <a:solidFill>
                <a:srgbClr val="002060"/>
              </a:solidFill>
              <a:latin typeface="Calibri" panose="020F0502020204030204" pitchFamily="34" charset="0"/>
              <a:ea typeface="Calibri" panose="020F0502020204030204" pitchFamily="34" charset="0"/>
              <a:cs typeface="Calibri" panose="020F0502020204030204" pitchFamily="34" charset="0"/>
            </a:defRPr>
          </a:pPr>
          <a:endParaRPr lang="en-IN" sz="700">
            <a:solidFill>
              <a:srgbClr val="002060"/>
            </a:solidFill>
          </a:endParaRPr>
        </a:p>
      </cx:txPr>
    </cx:legend>
  </cx:chart>
  <cx:spPr>
    <a:solidFill>
      <a:srgbClr val="FFC000"/>
    </a:solidFill>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Sheet'!$I$34:$I$37</cx:f>
        <cx:lvl ptCount="4">
          <cx:pt idx="0">ELLMS %</cx:pt>
          <cx:pt idx="1">ES,EES,240 %</cx:pt>
          <cx:pt idx="2">Pittu %</cx:pt>
          <cx:pt idx="3">Seprator %</cx:pt>
        </cx:lvl>
      </cx:strDim>
      <cx:numDim type="size">
        <cx:f>'Input Sheet'!$J$34:$J$37</cx:f>
        <cx:lvl ptCount="4" formatCode="General">
          <cx:pt idx="0">84</cx:pt>
          <cx:pt idx="1">103</cx:pt>
          <cx:pt idx="2">52</cx:pt>
          <cx:pt idx="3">32</cx:pt>
        </cx:lvl>
      </cx:numDim>
    </cx:data>
    <cx:data id="1">
      <cx:strDim type="cat">
        <cx:f>'Input Sheet'!$I$34:$I$37</cx:f>
        <cx:lvl ptCount="4">
          <cx:pt idx="0">ELLMS %</cx:pt>
          <cx:pt idx="1">ES,EES,240 %</cx:pt>
          <cx:pt idx="2">Pittu %</cx:pt>
          <cx:pt idx="3">Seprator %</cx:pt>
        </cx:lvl>
      </cx:strDim>
      <cx:numDim type="size">
        <cx:f>'Input Sheet'!$K$34:$K$37</cx:f>
        <cx:lvl ptCount="4" formatCode="0%">
          <cx:pt idx="0">0.30996309963099633</cx:pt>
          <cx:pt idx="1">0.38007380073800739</cx:pt>
          <cx:pt idx="2">0.1918819188191882</cx:pt>
          <cx:pt idx="3">0.11808118081180811</cx:pt>
        </cx:lvl>
      </cx:numDim>
    </cx:data>
  </cx:chartData>
  <cx:chart>
    <cx:title pos="t" align="ctr" overlay="0">
      <cx:tx>
        <cx:txData>
          <cx:v>AAA Fruit Size Category wise Share in Farmer's Lot Procured</cx:v>
        </cx:txData>
      </cx:tx>
      <cx:txPr>
        <a:bodyPr rot="0" spcFirstLastPara="1" vertOverflow="ellipsis" vert="horz" wrap="square" lIns="38100" tIns="19050" rIns="38100" bIns="19050" anchor="ctr" anchorCtr="1" compatLnSpc="0"/>
        <a:lstStyle/>
        <a:p>
          <a:pPr algn="ctr" rtl="0">
            <a:defRPr sz="600" b="1" i="0" u="none" strike="noStrike" kern="1200" baseline="0">
              <a:solidFill>
                <a:sysClr val="windowText" lastClr="000000"/>
              </a:solidFill>
              <a:latin typeface="+mn-lt"/>
              <a:ea typeface="+mn-ea"/>
              <a:cs typeface="+mn-cs"/>
            </a:defRPr>
          </a:pPr>
          <a:r>
            <a:rPr kumimoji="0" lang="en-IN" sz="600" b="1" i="0" u="none" strike="noStrike" kern="1200" cap="none" spc="0" normalizeH="0" baseline="0" noProof="0">
              <a:ln>
                <a:noFill/>
              </a:ln>
              <a:solidFill>
                <a:sysClr val="windowText" lastClr="000000"/>
              </a:solidFill>
              <a:effectLst/>
              <a:uLnTx/>
              <a:uFillTx/>
              <a:latin typeface="Calibri"/>
            </a:rPr>
            <a:t>AAA Fruit Size Category wise Share in Farmer's Lot Procured</a:t>
          </a:r>
        </a:p>
      </cx:txPr>
    </cx:title>
    <cx:plotArea>
      <cx:plotAreaRegion>
        <cx:series layoutId="sunburst" uniqueId="{93B14F28-8B80-4C53-937A-5115088D111B}" formatIdx="0">
          <cx:dataLabels pos="ctr">
            <cx:txPr>
              <a:bodyPr vertOverflow="overflow" horzOverflow="overflow" wrap="square" lIns="0" tIns="0" rIns="0" bIns="0"/>
              <a:lstStyle/>
              <a:p>
                <a:pPr algn="ctr" rtl="0">
                  <a:defRPr sz="5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500"/>
              </a:p>
            </cx:txPr>
            <cx:visibility seriesName="0" categoryName="1" value="0"/>
          </cx:dataLabels>
          <cx:dataId val="0"/>
        </cx:series>
        <cx:series layoutId="sunburst" hidden="1" uniqueId="{8281C846-D55A-404C-9A81-0C5BFDF98BF5}" formatIdx="1">
          <cx:dataLabels pos="ctr">
            <cx:txPr>
              <a:bodyPr vertOverflow="overflow" horzOverflow="overflow" wrap="square" lIns="0" tIns="0" rIns="0" bIns="0"/>
              <a:lstStyle/>
              <a:p>
                <a:pPr algn="ctr" rtl="0">
                  <a:defRPr sz="10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1000"/>
              </a:p>
            </cx:txPr>
            <cx:visibility seriesName="0" categoryName="1" value="0"/>
          </cx:dataLabels>
          <cx:dataId val="1"/>
        </cx:series>
      </cx:plotAreaRegion>
    </cx:plotArea>
    <cx:legend pos="b" align="ctr" overlay="0">
      <cx:txPr>
        <a:bodyPr spcFirstLastPara="1" vertOverflow="ellipsis" horzOverflow="overflow" wrap="square" lIns="0" tIns="0" rIns="0" bIns="0" anchor="ctr" anchorCtr="1"/>
        <a:lstStyle/>
        <a:p>
          <a:pPr algn="ctr" rtl="0">
            <a:defRPr sz="300"/>
          </a:pPr>
          <a:endParaRPr lang="en-US" sz="300" b="0" i="0" u="none" strike="noStrike" baseline="0">
            <a:solidFill>
              <a:sysClr val="windowText" lastClr="000000">
                <a:lumMod val="65000"/>
                <a:lumOff val="35000"/>
              </a:sysClr>
            </a:solidFill>
            <a:latin typeface="Calibri"/>
          </a:endParaRPr>
        </a:p>
      </cx:txPr>
    </cx:legend>
  </cx:chart>
  <cx:spPr>
    <a:solidFill>
      <a:srgbClr val="FFC000"/>
    </a:solidFill>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Sheet'!$I$29:$I$31</cx:f>
        <cx:lvl ptCount="3">
          <cx:pt idx="0">AAA %</cx:pt>
          <cx:pt idx="1">GP %</cx:pt>
          <cx:pt idx="2">AA %</cx:pt>
        </cx:lvl>
      </cx:strDim>
      <cx:numDim type="size">
        <cx:f>'Input Sheet'!$J$29:$J$31</cx:f>
        <cx:lvl ptCount="3" formatCode="General">
          <cx:pt idx="0">271</cx:pt>
          <cx:pt idx="1">40</cx:pt>
          <cx:pt idx="2">53</cx:pt>
        </cx:lvl>
      </cx:numDim>
    </cx:data>
  </cx:chartData>
  <cx:chart>
    <cx:title pos="t" align="ctr" overlay="0">
      <cx:tx>
        <cx:rich>
          <a:bodyPr rot="0" spcFirstLastPara="1" vertOverflow="ellipsis" vert="horz" wrap="square" lIns="38100" tIns="19050" rIns="38100" bIns="19050" anchor="ctr" anchorCtr="1" compatLnSpc="0"/>
          <a:lstStyle/>
          <a:p>
            <a:pPr algn="ctr" rtl="0">
              <a:defRPr sz="1100" b="1" i="0" u="none" strike="noStrike" kern="1200" baseline="0">
                <a:solidFill>
                  <a:srgbClr val="002060"/>
                </a:solidFill>
                <a:latin typeface="+mn-lt"/>
                <a:ea typeface="+mn-ea"/>
                <a:cs typeface="+mn-cs"/>
              </a:defRPr>
            </a:pPr>
            <a:r>
              <a:rPr kumimoji="0" lang="en-IN" sz="900" b="1" i="0" u="none" strike="noStrike" kern="1200" cap="none" spc="0" normalizeH="0" baseline="0" noProof="0" dirty="0">
                <a:ln>
                  <a:noFill/>
                </a:ln>
                <a:solidFill>
                  <a:srgbClr val="002060"/>
                </a:solidFill>
                <a:effectLst/>
                <a:uLnTx/>
                <a:uFillTx/>
                <a:latin typeface="Calibri"/>
              </a:rPr>
              <a:t>Overall Quality Share in Lot</a:t>
            </a:r>
            <a:endParaRPr lang="en-IN" sz="900" dirty="0">
              <a:solidFill>
                <a:srgbClr val="002060"/>
              </a:solidFill>
            </a:endParaRPr>
          </a:p>
        </cx:rich>
      </cx:tx>
    </cx:title>
    <cx:plotArea>
      <cx:plotAreaRegion>
        <cx:series layoutId="sunburst" uniqueId="{D415DA85-F138-457B-BA2E-D30A8E224627}">
          <cx:dataLabels pos="ctr">
            <cx:txPr>
              <a:bodyPr spcFirstLastPara="1" vertOverflow="ellipsis" horzOverflow="overflow" wrap="square" lIns="0" tIns="0" rIns="0" bIns="0" anchor="ctr" anchorCtr="1"/>
              <a:lstStyle/>
              <a:p>
                <a:pPr algn="ctr" rtl="0">
                  <a:defRPr sz="600"/>
                </a:pPr>
                <a:endParaRPr lang="en-US" sz="600" b="1" i="0" u="none" strike="noStrike" kern="1200" baseline="0">
                  <a:solidFill>
                    <a:sysClr val="window" lastClr="FFFFFF"/>
                  </a:solidFill>
                  <a:latin typeface="Calibri"/>
                </a:endParaRPr>
              </a:p>
            </cx:txPr>
          </cx:dataLabels>
          <cx:dataId val="0"/>
        </cx:series>
      </cx:plotAreaRegion>
    </cx:plotArea>
    <cx:legend pos="b" align="ctr" overlay="0">
      <cx:txPr>
        <a:bodyPr vertOverflow="overflow" horzOverflow="overflow" wrap="square" lIns="0" tIns="0" rIns="0" bIns="0"/>
        <a:lstStyle/>
        <a:p>
          <a:pPr algn="ctr" rtl="0">
            <a:defRPr sz="700" b="0" i="0">
              <a:solidFill>
                <a:srgbClr val="002060"/>
              </a:solidFill>
              <a:latin typeface="Calibri" panose="020F0502020204030204" pitchFamily="34" charset="0"/>
              <a:ea typeface="Calibri" panose="020F0502020204030204" pitchFamily="34" charset="0"/>
              <a:cs typeface="Calibri" panose="020F0502020204030204" pitchFamily="34" charset="0"/>
            </a:defRPr>
          </a:pPr>
          <a:endParaRPr lang="en-IN" sz="700">
            <a:solidFill>
              <a:srgbClr val="002060"/>
            </a:solidFill>
          </a:endParaRPr>
        </a:p>
      </cx:txPr>
    </cx:legend>
  </cx:chart>
  <cx:spPr>
    <a:solidFill>
      <a:srgbClr val="FFC000"/>
    </a:solidFill>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'Input Sheet'!$I$34:$I$37</cx:f>
        <cx:lvl ptCount="4">
          <cx:pt idx="0">ELLMS %</cx:pt>
          <cx:pt idx="1">ES,EES,240 %</cx:pt>
          <cx:pt idx="2">Pittu %</cx:pt>
          <cx:pt idx="3">Seprator %</cx:pt>
        </cx:lvl>
      </cx:strDim>
      <cx:numDim type="size">
        <cx:f>'Input Sheet'!$J$34:$J$37</cx:f>
        <cx:lvl ptCount="4" formatCode="General">
          <cx:pt idx="0">84</cx:pt>
          <cx:pt idx="1">103</cx:pt>
          <cx:pt idx="2">52</cx:pt>
          <cx:pt idx="3">32</cx:pt>
        </cx:lvl>
      </cx:numDim>
    </cx:data>
    <cx:data id="1">
      <cx:strDim type="cat">
        <cx:f>'Input Sheet'!$I$34:$I$37</cx:f>
        <cx:lvl ptCount="4">
          <cx:pt idx="0">ELLMS %</cx:pt>
          <cx:pt idx="1">ES,EES,240 %</cx:pt>
          <cx:pt idx="2">Pittu %</cx:pt>
          <cx:pt idx="3">Seprator %</cx:pt>
        </cx:lvl>
      </cx:strDim>
      <cx:numDim type="size">
        <cx:f>'Input Sheet'!$K$34:$K$37</cx:f>
        <cx:lvl ptCount="4" formatCode="0%">
          <cx:pt idx="0">0.30996309963099633</cx:pt>
          <cx:pt idx="1">0.38007380073800739</cx:pt>
          <cx:pt idx="2">0.1918819188191882</cx:pt>
          <cx:pt idx="3">0.11808118081180811</cx:pt>
        </cx:lvl>
      </cx:numDim>
    </cx:data>
  </cx:chartData>
  <cx:chart>
    <cx:title pos="t" align="ctr" overlay="0">
      <cx:tx>
        <cx:txData>
          <cx:v>AAA Fruit Size Category wise Share in Farmer's Lot Procured</cx:v>
        </cx:txData>
      </cx:tx>
      <cx:txPr>
        <a:bodyPr rot="0" spcFirstLastPara="1" vertOverflow="ellipsis" vert="horz" wrap="square" lIns="38100" tIns="19050" rIns="38100" bIns="19050" anchor="ctr" anchorCtr="1" compatLnSpc="0"/>
        <a:lstStyle/>
        <a:p>
          <a:pPr algn="ctr" rtl="0">
            <a:defRPr sz="600" b="1" i="0" u="none" strike="noStrike" kern="1200" baseline="0">
              <a:solidFill>
                <a:sysClr val="windowText" lastClr="000000"/>
              </a:solidFill>
              <a:latin typeface="+mn-lt"/>
              <a:ea typeface="+mn-ea"/>
              <a:cs typeface="+mn-cs"/>
            </a:defRPr>
          </a:pPr>
          <a:r>
            <a:rPr kumimoji="0" lang="en-IN" sz="600" b="1" i="0" u="none" strike="noStrike" kern="1200" cap="none" spc="0" normalizeH="0" baseline="0" noProof="0">
              <a:ln>
                <a:noFill/>
              </a:ln>
              <a:solidFill>
                <a:sysClr val="windowText" lastClr="000000"/>
              </a:solidFill>
              <a:effectLst/>
              <a:uLnTx/>
              <a:uFillTx/>
              <a:latin typeface="Calibri"/>
            </a:rPr>
            <a:t>AAA Fruit Size Category wise Share in Farmer's Lot Procured</a:t>
          </a:r>
        </a:p>
      </cx:txPr>
    </cx:title>
    <cx:plotArea>
      <cx:plotAreaRegion>
        <cx:series layoutId="sunburst" uniqueId="{93B14F28-8B80-4C53-937A-5115088D111B}" formatIdx="0">
          <cx:dataLabels pos="ctr">
            <cx:txPr>
              <a:bodyPr vertOverflow="overflow" horzOverflow="overflow" wrap="square" lIns="0" tIns="0" rIns="0" bIns="0"/>
              <a:lstStyle/>
              <a:p>
                <a:pPr algn="ctr" rtl="0">
                  <a:defRPr sz="5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500"/>
              </a:p>
            </cx:txPr>
            <cx:visibility seriesName="0" categoryName="1" value="0"/>
          </cx:dataLabels>
          <cx:dataId val="0"/>
        </cx:series>
        <cx:series layoutId="sunburst" hidden="1" uniqueId="{8281C846-D55A-404C-9A81-0C5BFDF98BF5}" formatIdx="1">
          <cx:dataLabels pos="ctr">
            <cx:txPr>
              <a:bodyPr vertOverflow="overflow" horzOverflow="overflow" wrap="square" lIns="0" tIns="0" rIns="0" bIns="0"/>
              <a:lstStyle/>
              <a:p>
                <a:pPr algn="ctr" rtl="0">
                  <a:defRPr sz="1000" b="1"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1000"/>
              </a:p>
            </cx:txPr>
            <cx:visibility seriesName="0" categoryName="1" value="0"/>
          </cx:dataLabels>
          <cx:dataId val="1"/>
        </cx:series>
      </cx:plotAreaRegion>
    </cx:plotArea>
    <cx:legend pos="b" align="ctr" overlay="0">
      <cx:txPr>
        <a:bodyPr spcFirstLastPara="1" vertOverflow="ellipsis" horzOverflow="overflow" wrap="square" lIns="0" tIns="0" rIns="0" bIns="0" anchor="ctr" anchorCtr="1"/>
        <a:lstStyle/>
        <a:p>
          <a:pPr algn="ctr" rtl="0">
            <a:defRPr sz="300"/>
          </a:pPr>
          <a:endParaRPr lang="en-US" sz="300" b="0" i="0" u="none" strike="noStrike" baseline="0">
            <a:solidFill>
              <a:sysClr val="windowText" lastClr="000000">
                <a:lumMod val="65000"/>
                <a:lumOff val="35000"/>
              </a:sysClr>
            </a:solidFill>
            <a:latin typeface="Calibri"/>
          </a:endParaRPr>
        </a:p>
      </cx:txPr>
    </cx:legend>
  </cx:chart>
  <cx:spPr>
    <a:solidFill>
      <a:srgbClr val="FFC000"/>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1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6.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9.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83DA3-9926-488E-BA92-E78636E24721}" type="datetimeFigureOut">
              <a:rPr lang="en-IN" smtClean="0"/>
              <a:t>02-06-2025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E4A08-54B4-4DE2-8505-237627815EBA}" type="slidenum">
              <a:rPr lang="en-IN" smtClean="0"/>
              <a:t>‹#›</a:t>
            </a:fld>
            <a:endParaRPr lang="en-IN"/>
          </a:p>
        </p:txBody>
      </p:sp>
    </p:spTree>
    <p:extLst>
      <p:ext uri="{BB962C8B-B14F-4D97-AF65-F5344CB8AC3E}">
        <p14:creationId xmlns:p14="http://schemas.microsoft.com/office/powerpoint/2010/main" val="66358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E4A08-54B4-4DE2-8505-237627815EBA}" type="slidenum">
              <a:rPr lang="en-IN" smtClean="0"/>
              <a:t>2</a:t>
            </a:fld>
            <a:endParaRPr lang="en-IN"/>
          </a:p>
        </p:txBody>
      </p:sp>
    </p:spTree>
    <p:extLst>
      <p:ext uri="{BB962C8B-B14F-4D97-AF65-F5344CB8AC3E}">
        <p14:creationId xmlns:p14="http://schemas.microsoft.com/office/powerpoint/2010/main" val="3054706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C1F3-F7A4-A081-4052-AF0D441BB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BF19B-AFD1-1CF1-2467-5A6DDC0FC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5235D-804A-169F-86FF-DACF062C3B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D9A4C38-1FAF-3178-77CC-C83914DD9214}"/>
              </a:ext>
            </a:extLst>
          </p:cNvPr>
          <p:cNvSpPr>
            <a:spLocks noGrp="1"/>
          </p:cNvSpPr>
          <p:nvPr>
            <p:ph type="sldNum" sz="quarter" idx="5"/>
          </p:nvPr>
        </p:nvSpPr>
        <p:spPr/>
        <p:txBody>
          <a:bodyPr/>
          <a:lstStyle/>
          <a:p>
            <a:fld id="{EE6E4A08-54B4-4DE2-8505-237627815EBA}" type="slidenum">
              <a:rPr lang="en-IN" smtClean="0"/>
              <a:t>18</a:t>
            </a:fld>
            <a:endParaRPr lang="en-IN"/>
          </a:p>
        </p:txBody>
      </p:sp>
    </p:spTree>
    <p:extLst>
      <p:ext uri="{BB962C8B-B14F-4D97-AF65-F5344CB8AC3E}">
        <p14:creationId xmlns:p14="http://schemas.microsoft.com/office/powerpoint/2010/main" val="31080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Ladani aur Buyer will have similar Logins UI. From this input data base we will pick up Purchase location and his license issuing Authority APMC location and will calculate Distance or will pull up information of Authorized Transportation charge master database per box as notified by the govt. of Himachal Pradesh. Apart from Transport cost Ladani or Buyer will pay aggregation fee / Trading commission to Sourcing / Actioner/ </a:t>
            </a:r>
            <a:r>
              <a:rPr lang="en-IN" dirty="0" err="1"/>
              <a:t>Adahti</a:t>
            </a:r>
            <a:r>
              <a:rPr lang="en-IN" dirty="0"/>
              <a:t>/Commission agent between 2% to 8% commission based on payment terms, Expenses of local staying and salary of Ladani. All the costs get loaded on Per box / per kg purchase and which will give him landing cost and All Ladanis and buyers will get notified as how many buyer purchased no. of box for their locations on RealTime basis. All buyers know daily selling capacity of their market. All these factors will help him Bidding in right direction</a:t>
            </a:r>
          </a:p>
        </p:txBody>
      </p:sp>
      <p:sp>
        <p:nvSpPr>
          <p:cNvPr id="4" name="Slide Number Placeholder 3"/>
          <p:cNvSpPr>
            <a:spLocks noGrp="1"/>
          </p:cNvSpPr>
          <p:nvPr>
            <p:ph type="sldNum" sz="quarter" idx="5"/>
          </p:nvPr>
        </p:nvSpPr>
        <p:spPr/>
        <p:txBody>
          <a:bodyPr/>
          <a:lstStyle/>
          <a:p>
            <a:fld id="{EE6E4A08-54B4-4DE2-8505-237627815EBA}" type="slidenum">
              <a:rPr lang="en-IN" smtClean="0"/>
              <a:t>7</a:t>
            </a:fld>
            <a:endParaRPr lang="en-IN"/>
          </a:p>
        </p:txBody>
      </p:sp>
    </p:spTree>
    <p:extLst>
      <p:ext uri="{BB962C8B-B14F-4D97-AF65-F5344CB8AC3E}">
        <p14:creationId xmlns:p14="http://schemas.microsoft.com/office/powerpoint/2010/main" val="21466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verifying Adhar Name, father’s name and address with pin code shall be automatically captured from adhar API. Commercial Vehicles have permit to transport as NP/ National Permit or Few States permit However LCV are driven within states mostly and they pay tax while travelling outside the state time to time.</a:t>
            </a:r>
          </a:p>
        </p:txBody>
      </p:sp>
      <p:sp>
        <p:nvSpPr>
          <p:cNvPr id="4" name="Slide Number Placeholder 3"/>
          <p:cNvSpPr>
            <a:spLocks noGrp="1"/>
          </p:cNvSpPr>
          <p:nvPr>
            <p:ph type="sldNum" sz="quarter" idx="5"/>
          </p:nvPr>
        </p:nvSpPr>
        <p:spPr/>
        <p:txBody>
          <a:bodyPr/>
          <a:lstStyle/>
          <a:p>
            <a:fld id="{EE6E4A08-54B4-4DE2-8505-237627815EBA}" type="slidenum">
              <a:rPr lang="en-IN" smtClean="0"/>
              <a:t>10</a:t>
            </a:fld>
            <a:endParaRPr lang="en-IN"/>
          </a:p>
        </p:txBody>
      </p:sp>
    </p:spTree>
    <p:extLst>
      <p:ext uri="{BB962C8B-B14F-4D97-AF65-F5344CB8AC3E}">
        <p14:creationId xmlns:p14="http://schemas.microsoft.com/office/powerpoint/2010/main" val="112221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EFF0-ABB6-D3A0-5AAB-E65C60B8A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DBE634-48B4-B195-B359-7E174F227B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BFE82-0997-2F8A-6690-F0A77C272A1D}"/>
              </a:ext>
            </a:extLst>
          </p:cNvPr>
          <p:cNvSpPr>
            <a:spLocks noGrp="1"/>
          </p:cNvSpPr>
          <p:nvPr>
            <p:ph type="body" idx="1"/>
          </p:nvPr>
        </p:nvSpPr>
        <p:spPr/>
        <p:txBody>
          <a:bodyPr/>
          <a:lstStyle/>
          <a:p>
            <a:r>
              <a:rPr lang="en-IN" dirty="0"/>
              <a:t>After verifying Adhar Name, father’s name and address with pin code shall be automatically captured from adhar API. Commercial Vehicles have permit to transport as NP/ National Permit or Few States permit However LCV are driven within states mostly and they pay tax while travelling outside the state time to time.</a:t>
            </a:r>
          </a:p>
        </p:txBody>
      </p:sp>
      <p:sp>
        <p:nvSpPr>
          <p:cNvPr id="4" name="Slide Number Placeholder 3">
            <a:extLst>
              <a:ext uri="{FF2B5EF4-FFF2-40B4-BE49-F238E27FC236}">
                <a16:creationId xmlns:a16="http://schemas.microsoft.com/office/drawing/2014/main" id="{56C59BF9-535F-CA87-9EB0-A2B76F812F88}"/>
              </a:ext>
            </a:extLst>
          </p:cNvPr>
          <p:cNvSpPr>
            <a:spLocks noGrp="1"/>
          </p:cNvSpPr>
          <p:nvPr>
            <p:ph type="sldNum" sz="quarter" idx="5"/>
          </p:nvPr>
        </p:nvSpPr>
        <p:spPr/>
        <p:txBody>
          <a:bodyPr/>
          <a:lstStyle/>
          <a:p>
            <a:fld id="{EE6E4A08-54B4-4DE2-8505-237627815EBA}" type="slidenum">
              <a:rPr lang="en-IN" smtClean="0"/>
              <a:t>11</a:t>
            </a:fld>
            <a:endParaRPr lang="en-IN"/>
          </a:p>
        </p:txBody>
      </p:sp>
    </p:spTree>
    <p:extLst>
      <p:ext uri="{BB962C8B-B14F-4D97-AF65-F5344CB8AC3E}">
        <p14:creationId xmlns:p14="http://schemas.microsoft.com/office/powerpoint/2010/main" val="341028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E1B87-174C-61A2-F685-D730E0B8D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273CB-405D-E755-85D1-96AEBB4E57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FDAF0-67CB-233A-4E2C-432A647EE86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5D8A4FD-42FB-6688-5FA8-222F4CC8812F}"/>
              </a:ext>
            </a:extLst>
          </p:cNvPr>
          <p:cNvSpPr>
            <a:spLocks noGrp="1"/>
          </p:cNvSpPr>
          <p:nvPr>
            <p:ph type="sldNum" sz="quarter" idx="5"/>
          </p:nvPr>
        </p:nvSpPr>
        <p:spPr/>
        <p:txBody>
          <a:bodyPr/>
          <a:lstStyle/>
          <a:p>
            <a:fld id="{EE6E4A08-54B4-4DE2-8505-237627815EBA}" type="slidenum">
              <a:rPr lang="en-IN" smtClean="0"/>
              <a:t>12</a:t>
            </a:fld>
            <a:endParaRPr lang="en-IN"/>
          </a:p>
        </p:txBody>
      </p:sp>
    </p:spTree>
    <p:extLst>
      <p:ext uri="{BB962C8B-B14F-4D97-AF65-F5344CB8AC3E}">
        <p14:creationId xmlns:p14="http://schemas.microsoft.com/office/powerpoint/2010/main" val="402416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E2EA0-0958-3CD3-E684-D84B91144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21D6B-155E-C794-4C1B-C28F2C158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5BB7E-84CD-BA38-F269-A9410A0120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5F84B25-748C-8CC4-DA22-DCDD07DCEEAD}"/>
              </a:ext>
            </a:extLst>
          </p:cNvPr>
          <p:cNvSpPr>
            <a:spLocks noGrp="1"/>
          </p:cNvSpPr>
          <p:nvPr>
            <p:ph type="sldNum" sz="quarter" idx="5"/>
          </p:nvPr>
        </p:nvSpPr>
        <p:spPr/>
        <p:txBody>
          <a:bodyPr/>
          <a:lstStyle/>
          <a:p>
            <a:fld id="{EE6E4A08-54B4-4DE2-8505-237627815EBA}" type="slidenum">
              <a:rPr lang="en-IN" smtClean="0"/>
              <a:t>13</a:t>
            </a:fld>
            <a:endParaRPr lang="en-IN"/>
          </a:p>
        </p:txBody>
      </p:sp>
    </p:spTree>
    <p:extLst>
      <p:ext uri="{BB962C8B-B14F-4D97-AF65-F5344CB8AC3E}">
        <p14:creationId xmlns:p14="http://schemas.microsoft.com/office/powerpoint/2010/main" val="433955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9CBC0-72B7-33B2-4FC0-E445BFBB3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2E0C4-6CD5-674B-696E-7848A6969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75E42-78CF-A4C8-A3C0-81E086D2AE8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A000881-ACD8-E133-6209-677999C48F71}"/>
              </a:ext>
            </a:extLst>
          </p:cNvPr>
          <p:cNvSpPr>
            <a:spLocks noGrp="1"/>
          </p:cNvSpPr>
          <p:nvPr>
            <p:ph type="sldNum" sz="quarter" idx="5"/>
          </p:nvPr>
        </p:nvSpPr>
        <p:spPr/>
        <p:txBody>
          <a:bodyPr/>
          <a:lstStyle/>
          <a:p>
            <a:fld id="{EE6E4A08-54B4-4DE2-8505-237627815EBA}" type="slidenum">
              <a:rPr lang="en-IN" smtClean="0"/>
              <a:t>14</a:t>
            </a:fld>
            <a:endParaRPr lang="en-IN"/>
          </a:p>
        </p:txBody>
      </p:sp>
    </p:spTree>
    <p:extLst>
      <p:ext uri="{BB962C8B-B14F-4D97-AF65-F5344CB8AC3E}">
        <p14:creationId xmlns:p14="http://schemas.microsoft.com/office/powerpoint/2010/main" val="153169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t>
            </a:r>
            <a:r>
              <a:rPr lang="en-IN" dirty="0" err="1"/>
              <a:t>Auctioner</a:t>
            </a:r>
            <a:r>
              <a:rPr lang="en-IN" dirty="0"/>
              <a:t> can sell this on per kg basis or per box basis. Actioner can cross check the weight per box. He can open one box of each weight category before auction starts. </a:t>
            </a:r>
            <a:r>
              <a:rPr lang="en-IN" dirty="0" err="1"/>
              <a:t>Auctioner</a:t>
            </a:r>
            <a:r>
              <a:rPr lang="en-IN" dirty="0"/>
              <a:t> and Buyer evaluate the packing , colour, size, quality and start a basic price looking into the % of LMS and % of Extra Small to 240 count % and </a:t>
            </a:r>
            <a:r>
              <a:rPr lang="en-IN" dirty="0" err="1"/>
              <a:t>pittu</a:t>
            </a:r>
            <a:r>
              <a:rPr lang="en-IN" dirty="0"/>
              <a:t> plus separator %. Since the Bilti is prepared by Grower by himself or the pack house. When they create it shall save in their backend with an unique consignment No. when the same is consignment no. is opened by </a:t>
            </a:r>
            <a:r>
              <a:rPr lang="en-IN" dirty="0" err="1"/>
              <a:t>Commision</a:t>
            </a:r>
            <a:r>
              <a:rPr lang="en-IN" dirty="0"/>
              <a:t> agent and sold under bidding , the same get saved under their back and the highest bidder who won the bidding. After each auction and after working hours commission agent and Ladani or buyer will rate the farmer fruit quality , packing, harvesting time , size and weight basis. Our system shall compare the difference between farmer Bilti and auctioned Bilti a comparative study and feedback will be generated for farmer.</a:t>
            </a:r>
          </a:p>
        </p:txBody>
      </p:sp>
      <p:sp>
        <p:nvSpPr>
          <p:cNvPr id="4" name="Slide Number Placeholder 3"/>
          <p:cNvSpPr>
            <a:spLocks noGrp="1"/>
          </p:cNvSpPr>
          <p:nvPr>
            <p:ph type="sldNum" sz="quarter" idx="5"/>
          </p:nvPr>
        </p:nvSpPr>
        <p:spPr/>
        <p:txBody>
          <a:bodyPr/>
          <a:lstStyle/>
          <a:p>
            <a:fld id="{EE6E4A08-54B4-4DE2-8505-237627815EBA}" type="slidenum">
              <a:rPr lang="en-IN" smtClean="0"/>
              <a:t>15</a:t>
            </a:fld>
            <a:endParaRPr lang="en-IN"/>
          </a:p>
        </p:txBody>
      </p:sp>
    </p:spTree>
    <p:extLst>
      <p:ext uri="{BB962C8B-B14F-4D97-AF65-F5344CB8AC3E}">
        <p14:creationId xmlns:p14="http://schemas.microsoft.com/office/powerpoint/2010/main" val="55980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Buyer will see this analytics on his screen about the consignment size categorization and accumulated weight . Auctioneer starts from base price to starts the bid. Pre </a:t>
            </a:r>
            <a:r>
              <a:rPr lang="en-IN" dirty="0" err="1"/>
              <a:t>feeded</a:t>
            </a:r>
            <a:r>
              <a:rPr lang="en-IN" dirty="0"/>
              <a:t> expenses from the auction site to delivery destination of buyer following costs will add= Per Box transport charge+ APMC fee+ Auctioneer /</a:t>
            </a:r>
            <a:r>
              <a:rPr lang="en-IN" dirty="0" err="1"/>
              <a:t>Agregator</a:t>
            </a:r>
            <a:r>
              <a:rPr lang="en-IN" dirty="0"/>
              <a:t> commission+ Loading cost which shall add to base price to see what shall be landing cost of this consignment to his destination and buyer can set a limit to not go beyond a certain bidding price. Ladani and Buyer UI users will see on real time basis as how many buyers have purchased consignment to their destination. Every bidder amount shall keep adding from base </a:t>
            </a:r>
            <a:r>
              <a:rPr lang="en-IN" dirty="0" err="1"/>
              <a:t>price+next</a:t>
            </a:r>
            <a:r>
              <a:rPr lang="en-IN" dirty="0"/>
              <a:t> bid </a:t>
            </a:r>
            <a:r>
              <a:rPr lang="en-IN" dirty="0" err="1"/>
              <a:t>amount+next</a:t>
            </a:r>
            <a:r>
              <a:rPr lang="en-IN" dirty="0"/>
              <a:t> bid </a:t>
            </a:r>
            <a:r>
              <a:rPr lang="en-IN" dirty="0" err="1"/>
              <a:t>amount+next</a:t>
            </a:r>
            <a:r>
              <a:rPr lang="en-IN" dirty="0"/>
              <a:t> bid amount…the highest bid amount if accepted by the Growers and consignment get sold. A Gutka a PDF copy of auction will be saved as PDF with consignment no date and time. Gutka goes to Munshi to process the payments of farmers . Bilti is saved into </a:t>
            </a:r>
            <a:r>
              <a:rPr lang="en-IN" dirty="0" err="1"/>
              <a:t>Parcha</a:t>
            </a:r>
            <a:r>
              <a:rPr lang="en-IN" dirty="0"/>
              <a:t> in which commission agent will add his cost – Commission+ Unloading cost+ office expenses+ Banking charges as mentioned in the Apple Trade Management system. The Bilti saved as Gutka </a:t>
            </a:r>
            <a:r>
              <a:rPr lang="en-IN" dirty="0" err="1"/>
              <a:t>Gutka</a:t>
            </a:r>
            <a:r>
              <a:rPr lang="en-IN" dirty="0"/>
              <a:t> will get saved under </a:t>
            </a:r>
            <a:r>
              <a:rPr lang="en-IN" dirty="0" err="1"/>
              <a:t>ladani</a:t>
            </a:r>
            <a:r>
              <a:rPr lang="en-IN" dirty="0"/>
              <a:t> profile – in which Trading commission charged from buyers shall be added. In case Trader organizing transport and insurance that will also add up. Out </a:t>
            </a:r>
            <a:r>
              <a:rPr lang="en-IN" dirty="0" err="1"/>
              <a:t>Auctioner</a:t>
            </a:r>
            <a:r>
              <a:rPr lang="en-IN" dirty="0"/>
              <a:t> shall have a daily history of consignment auctioned, farmers and buyers who </a:t>
            </a:r>
            <a:r>
              <a:rPr lang="en-IN" dirty="0" err="1"/>
              <a:t>purcharsed</a:t>
            </a:r>
            <a:r>
              <a:rPr lang="en-IN" dirty="0"/>
              <a:t> it in his daily  trade dashboard.</a:t>
            </a:r>
          </a:p>
        </p:txBody>
      </p:sp>
      <p:sp>
        <p:nvSpPr>
          <p:cNvPr id="4" name="Slide Number Placeholder 3"/>
          <p:cNvSpPr>
            <a:spLocks noGrp="1"/>
          </p:cNvSpPr>
          <p:nvPr>
            <p:ph type="sldNum" sz="quarter" idx="5"/>
          </p:nvPr>
        </p:nvSpPr>
        <p:spPr/>
        <p:txBody>
          <a:bodyPr/>
          <a:lstStyle/>
          <a:p>
            <a:fld id="{EE6E4A08-54B4-4DE2-8505-237627815EBA}" type="slidenum">
              <a:rPr lang="en-IN" smtClean="0"/>
              <a:t>16</a:t>
            </a:fld>
            <a:endParaRPr lang="en-IN"/>
          </a:p>
        </p:txBody>
      </p:sp>
    </p:spTree>
    <p:extLst>
      <p:ext uri="{BB962C8B-B14F-4D97-AF65-F5344CB8AC3E}">
        <p14:creationId xmlns:p14="http://schemas.microsoft.com/office/powerpoint/2010/main" val="4203088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5BF7-89C8-C58B-4C54-DEEBF9B55A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C85EF5-5FCA-2E24-8AEB-3074B5AB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D4620B-7173-F31D-AD9C-8DA2A5A63FA9}"/>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16972AA7-500A-E312-C4B4-B197EA1D86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6B91A8-30D4-CC9E-A0BA-8A54948F46D4}"/>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225437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18D9-19C2-1FB1-2500-102885C981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C004E7-F42B-9754-1B37-600986DD9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B074E4-7D4F-DD59-0E86-FCF238721753}"/>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582725E5-6BEE-5DA0-BAFB-20BDA1994C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17FE48-C070-37E9-115D-28F2B5AE8F79}"/>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244394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A6A61-EC49-0214-BF05-C0B39FC462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993A3F-049A-317D-1901-C8B9E7D050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1586E-8515-0CCD-B8BE-F978BB3405D0}"/>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290FAC42-AF82-74BB-0D5B-F9BE5B2EFA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DE0FF6-C94E-E0C2-8F00-AA9365FE539F}"/>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89351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6DE0-A58E-AB24-4954-4E35C7F196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635930-76AA-1AB8-0FF8-5088CC94B7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D91A8-719B-0DEA-35F5-559821CB7219}"/>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7E1A1BE0-58AC-0BCB-B7EB-0B8387F001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94FCF8-7FDF-8895-A6DE-B874E0E13D37}"/>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136606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9891-D20D-ECE6-87F0-92AF0204B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5C96E9-9119-4C59-193F-AE16B95B7B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277C19-6084-CA29-3EF6-0F3548508D4A}"/>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D9A528CB-08C3-3CFF-8922-A6221809AA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3893DF-E39F-39E3-9F83-4418E8D8C207}"/>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53210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58BA-5E7E-EA51-5B77-B94F11C8C9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CA071B-2FA2-A2B5-455F-A8BB0CCB6B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0A9261-9E17-005E-64E5-CB1B62A21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240AC8-9F5E-7C6D-F0A6-FC724C44E74B}"/>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6" name="Footer Placeholder 5">
            <a:extLst>
              <a:ext uri="{FF2B5EF4-FFF2-40B4-BE49-F238E27FC236}">
                <a16:creationId xmlns:a16="http://schemas.microsoft.com/office/drawing/2014/main" id="{FFAE86CE-53B7-B11F-F00F-AA823E5395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41B5D0-D79C-63DD-860C-A1A87FB02E98}"/>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77570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7B48-3CF6-BF62-471D-4506F495B0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1AA3F-61B1-2C7F-8C51-4961F649B5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A07E63-5528-D1AB-8163-D29D24FB0B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9C33A1-20DE-4B3D-2115-23F2F9D41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BC196-90AB-B166-55FE-0BEC0F62DA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A564D3-55CC-2049-49A8-3989BABD8C36}"/>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8" name="Footer Placeholder 7">
            <a:extLst>
              <a:ext uri="{FF2B5EF4-FFF2-40B4-BE49-F238E27FC236}">
                <a16:creationId xmlns:a16="http://schemas.microsoft.com/office/drawing/2014/main" id="{B8757CA3-16CF-EE33-D961-68DC68700F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6C946B-B604-DDB8-4798-66A4AAAA87F2}"/>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176440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970E-AE25-BC88-85B5-3E31D5F9BA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AFDF99-D2EF-A21E-AE33-3612E4774BEB}"/>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4" name="Footer Placeholder 3">
            <a:extLst>
              <a:ext uri="{FF2B5EF4-FFF2-40B4-BE49-F238E27FC236}">
                <a16:creationId xmlns:a16="http://schemas.microsoft.com/office/drawing/2014/main" id="{73D4E816-BA5B-BF67-E936-1EC04C72EA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2733C8-0525-0905-1E3A-1D118C6564C0}"/>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74723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7F825-1392-CC9B-DD9C-2D184F107551}"/>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3" name="Footer Placeholder 2">
            <a:extLst>
              <a:ext uri="{FF2B5EF4-FFF2-40B4-BE49-F238E27FC236}">
                <a16:creationId xmlns:a16="http://schemas.microsoft.com/office/drawing/2014/main" id="{BBC70D25-2AC0-CE56-1371-142DB5C331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9A06CE-EBCC-D00D-69EC-AEDDA99D3F24}"/>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2976669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E8DD-9492-FBF8-32A5-C8086D485B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52FBFB-3ECD-BB26-4A9C-F52F49F301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33DF33-8B85-5237-5139-9C1EE912F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3D221-3625-163C-2045-C76CDB2BE19B}"/>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6" name="Footer Placeholder 5">
            <a:extLst>
              <a:ext uri="{FF2B5EF4-FFF2-40B4-BE49-F238E27FC236}">
                <a16:creationId xmlns:a16="http://schemas.microsoft.com/office/drawing/2014/main" id="{B72B4B7A-C299-A3F4-F68F-BDB0753CFC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48E518-CBB2-A1D3-C1D9-EC4E700B0E0C}"/>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425812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CD9-EC2D-055B-A8C6-2DEA1695C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A945B8-AFC6-1BB7-52D3-ED6860A61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D1C5E7-9816-3785-D888-53D16D91C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A276C3-DB22-52D5-FBEC-CAEB5383A4D3}"/>
              </a:ext>
            </a:extLst>
          </p:cNvPr>
          <p:cNvSpPr>
            <a:spLocks noGrp="1"/>
          </p:cNvSpPr>
          <p:nvPr>
            <p:ph type="dt" sz="half" idx="10"/>
          </p:nvPr>
        </p:nvSpPr>
        <p:spPr/>
        <p:txBody>
          <a:bodyPr/>
          <a:lstStyle/>
          <a:p>
            <a:fld id="{D49EB363-0452-4015-8C4E-330C4DA1EE5B}" type="datetimeFigureOut">
              <a:rPr lang="en-IN" smtClean="0"/>
              <a:t>02-06-2025</a:t>
            </a:fld>
            <a:endParaRPr lang="en-IN"/>
          </a:p>
        </p:txBody>
      </p:sp>
      <p:sp>
        <p:nvSpPr>
          <p:cNvPr id="6" name="Footer Placeholder 5">
            <a:extLst>
              <a:ext uri="{FF2B5EF4-FFF2-40B4-BE49-F238E27FC236}">
                <a16:creationId xmlns:a16="http://schemas.microsoft.com/office/drawing/2014/main" id="{A019FB4E-C529-46EE-FD67-FD2B5AFD91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C7247F-D13D-AEC4-F3D2-C3A255596BF9}"/>
              </a:ext>
            </a:extLst>
          </p:cNvPr>
          <p:cNvSpPr>
            <a:spLocks noGrp="1"/>
          </p:cNvSpPr>
          <p:nvPr>
            <p:ph type="sldNum" sz="quarter" idx="12"/>
          </p:nvPr>
        </p:nvSpPr>
        <p:spPr/>
        <p:txBody>
          <a:bodyPr/>
          <a:lstStyle/>
          <a:p>
            <a:fld id="{198F34AE-7814-41D6-9256-8AEC047B56F4}" type="slidenum">
              <a:rPr lang="en-IN" smtClean="0"/>
              <a:t>‹#›</a:t>
            </a:fld>
            <a:endParaRPr lang="en-IN"/>
          </a:p>
        </p:txBody>
      </p:sp>
    </p:spTree>
    <p:extLst>
      <p:ext uri="{BB962C8B-B14F-4D97-AF65-F5344CB8AC3E}">
        <p14:creationId xmlns:p14="http://schemas.microsoft.com/office/powerpoint/2010/main" val="409270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111C1A-D050-560E-69ED-E83EF7F3A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C33151-A8DB-DB76-CFD3-458ACE0CA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2CD7A1-72E4-991F-8B0A-BAB75901C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EB363-0452-4015-8C4E-330C4DA1EE5B}" type="datetimeFigureOut">
              <a:rPr lang="en-IN" smtClean="0"/>
              <a:t>02-06-2025</a:t>
            </a:fld>
            <a:endParaRPr lang="en-IN"/>
          </a:p>
        </p:txBody>
      </p:sp>
      <p:sp>
        <p:nvSpPr>
          <p:cNvPr id="5" name="Footer Placeholder 4">
            <a:extLst>
              <a:ext uri="{FF2B5EF4-FFF2-40B4-BE49-F238E27FC236}">
                <a16:creationId xmlns:a16="http://schemas.microsoft.com/office/drawing/2014/main" id="{0CD36224-5350-EB87-D998-88F50C15A2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06C350-BCC6-76D8-80DF-9684379A6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F34AE-7814-41D6-9256-8AEC047B56F4}" type="slidenum">
              <a:rPr lang="en-IN" smtClean="0"/>
              <a:t>‹#›</a:t>
            </a:fld>
            <a:endParaRPr lang="en-IN"/>
          </a:p>
        </p:txBody>
      </p:sp>
    </p:spTree>
    <p:extLst>
      <p:ext uri="{BB962C8B-B14F-4D97-AF65-F5344CB8AC3E}">
        <p14:creationId xmlns:p14="http://schemas.microsoft.com/office/powerpoint/2010/main" val="2119106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14/relationships/chartEx" Target="../charts/chartEx2.xml"/></Relationships>
</file>

<file path=ppt/slides/_rels/slide18.xml.rels><?xml version="1.0" encoding="UTF-8" standalone="yes"?>
<Relationships xmlns="http://schemas.openxmlformats.org/package/2006/relationships"><Relationship Id="rId8" Type="http://schemas.microsoft.com/office/2014/relationships/chartEx" Target="../charts/chartEx3.xml"/><Relationship Id="rId13" Type="http://schemas.microsoft.com/office/2014/relationships/chartEx" Target="../charts/chartEx5.xml"/><Relationship Id="rId18" Type="http://schemas.microsoft.com/office/2014/relationships/chartEx" Target="../charts/chartEx7.xml"/><Relationship Id="rId3" Type="http://schemas.openxmlformats.org/officeDocument/2006/relationships/image" Target="../media/image1.jpeg"/><Relationship Id="rId21" Type="http://schemas.openxmlformats.org/officeDocument/2006/relationships/image" Target="../media/image12.png"/><Relationship Id="rId7" Type="http://schemas.openxmlformats.org/officeDocument/2006/relationships/chart" Target="../charts/chart2.xml"/><Relationship Id="rId12" Type="http://schemas.openxmlformats.org/officeDocument/2006/relationships/chart" Target="../charts/chart3.xml"/><Relationship Id="rId17" Type="http://schemas.openxmlformats.org/officeDocument/2006/relationships/chart" Target="../charts/chart4.xml"/><Relationship Id="rId2" Type="http://schemas.openxmlformats.org/officeDocument/2006/relationships/notesSlide" Target="../notesSlides/notesSlide10.xml"/><Relationship Id="rId16" Type="http://schemas.openxmlformats.org/officeDocument/2006/relationships/image" Target="../media/image10.png"/><Relationship Id="rId20" Type="http://schemas.microsoft.com/office/2014/relationships/chartEx" Target="../charts/chartEx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jpeg"/><Relationship Id="rId15" Type="http://schemas.microsoft.com/office/2014/relationships/chartEx" Target="../charts/chartEx6.xml"/><Relationship Id="rId10" Type="http://schemas.microsoft.com/office/2014/relationships/chartEx" Target="../charts/chartEx4.xml"/><Relationship Id="rId19" Type="http://schemas.openxmlformats.org/officeDocument/2006/relationships/image" Target="../media/image11.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527B-FFB7-46F5-4A99-1DF9D5985600}"/>
              </a:ext>
            </a:extLst>
          </p:cNvPr>
          <p:cNvSpPr>
            <a:spLocks noGrp="1"/>
          </p:cNvSpPr>
          <p:nvPr>
            <p:ph type="ctrTitle"/>
          </p:nvPr>
        </p:nvSpPr>
        <p:spPr/>
        <p:txBody>
          <a:bodyPr/>
          <a:lstStyle/>
          <a:p>
            <a:r>
              <a:rPr lang="en-IN" dirty="0"/>
              <a:t>Apple Grower’s Plugin</a:t>
            </a:r>
            <a:br>
              <a:rPr lang="en-IN" dirty="0"/>
            </a:br>
            <a:r>
              <a:rPr lang="en-IN" dirty="0"/>
              <a:t>UI &amp; UX</a:t>
            </a:r>
          </a:p>
        </p:txBody>
      </p:sp>
      <p:sp>
        <p:nvSpPr>
          <p:cNvPr id="3" name="Subtitle 2">
            <a:extLst>
              <a:ext uri="{FF2B5EF4-FFF2-40B4-BE49-F238E27FC236}">
                <a16:creationId xmlns:a16="http://schemas.microsoft.com/office/drawing/2014/main" id="{F6868FBB-2951-3C75-C22B-2E38F28ACD85}"/>
              </a:ext>
            </a:extLst>
          </p:cNvPr>
          <p:cNvSpPr>
            <a:spLocks noGrp="1"/>
          </p:cNvSpPr>
          <p:nvPr>
            <p:ph type="subTitle" idx="1"/>
          </p:nvPr>
        </p:nvSpPr>
        <p:spPr/>
        <p:txBody>
          <a:bodyPr/>
          <a:lstStyle/>
          <a:p>
            <a:r>
              <a:rPr lang="en-IN" b="1" dirty="0"/>
              <a:t>Conceived &amp; Conceptualized by</a:t>
            </a:r>
          </a:p>
          <a:p>
            <a:r>
              <a:rPr lang="en-IN" b="1" dirty="0"/>
              <a:t> Dev Bhardwaj</a:t>
            </a:r>
          </a:p>
          <a:p>
            <a:r>
              <a:rPr lang="en-IN" b="1" dirty="0"/>
              <a:t>Daksh AI, ML &amp; IOT Technologies India</a:t>
            </a:r>
          </a:p>
        </p:txBody>
      </p:sp>
    </p:spTree>
    <p:extLst>
      <p:ext uri="{BB962C8B-B14F-4D97-AF65-F5344CB8AC3E}">
        <p14:creationId xmlns:p14="http://schemas.microsoft.com/office/powerpoint/2010/main" val="2575214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2F817-9C13-5D03-EBEE-9E7CC0CB88A5}"/>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2B296B28-CDF6-1620-0C7F-1BC9CB61B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81336DFD-88D8-C1AD-53B7-595D9CCE95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1EF2213D-31EB-B9CB-E1B7-A50CB7EAA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B8B25B4-A8D8-846D-9A23-B9510BE6191D}"/>
              </a:ext>
            </a:extLst>
          </p:cNvPr>
          <p:cNvSpPr/>
          <p:nvPr/>
        </p:nvSpPr>
        <p:spPr>
          <a:xfrm>
            <a:off x="29981" y="2247253"/>
            <a:ext cx="3756397" cy="20198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UI-6 Driver Sign up</a:t>
            </a:r>
          </a:p>
        </p:txBody>
      </p:sp>
      <p:sp>
        <p:nvSpPr>
          <p:cNvPr id="3" name="Rectangle 2">
            <a:extLst>
              <a:ext uri="{FF2B5EF4-FFF2-40B4-BE49-F238E27FC236}">
                <a16:creationId xmlns:a16="http://schemas.microsoft.com/office/drawing/2014/main" id="{20DA9D1D-9D61-E2EF-BA26-4A10D1AE1CC4}"/>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Driving Profile</a:t>
            </a:r>
          </a:p>
        </p:txBody>
      </p:sp>
      <p:pic>
        <p:nvPicPr>
          <p:cNvPr id="11" name="Picture 10">
            <a:extLst>
              <a:ext uri="{FF2B5EF4-FFF2-40B4-BE49-F238E27FC236}">
                <a16:creationId xmlns:a16="http://schemas.microsoft.com/office/drawing/2014/main" id="{B841A4A3-A29A-9751-C34A-D4FB8A68AFF5}"/>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33C4B9EF-74C3-F71E-0EFD-EF737917A66B}"/>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37A9470-B358-48AD-2525-502F66BF1E45}"/>
              </a:ext>
            </a:extLst>
          </p:cNvPr>
          <p:cNvSpPr/>
          <p:nvPr/>
        </p:nvSpPr>
        <p:spPr>
          <a:xfrm>
            <a:off x="4232311" y="155567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Vehicle Registration No.</a:t>
            </a:r>
          </a:p>
        </p:txBody>
      </p:sp>
      <p:sp>
        <p:nvSpPr>
          <p:cNvPr id="8" name="Rectangle: Rounded Corners 7">
            <a:extLst>
              <a:ext uri="{FF2B5EF4-FFF2-40B4-BE49-F238E27FC236}">
                <a16:creationId xmlns:a16="http://schemas.microsoft.com/office/drawing/2014/main" id="{7C5CD973-3104-BA1E-0121-0E401D3BD072}"/>
              </a:ext>
            </a:extLst>
          </p:cNvPr>
          <p:cNvSpPr/>
          <p:nvPr/>
        </p:nvSpPr>
        <p:spPr>
          <a:xfrm>
            <a:off x="4245737" y="224187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Payload Capacity approved by RTO</a:t>
            </a:r>
          </a:p>
        </p:txBody>
      </p:sp>
      <p:sp>
        <p:nvSpPr>
          <p:cNvPr id="10" name="Rectangle: Rounded Corners 9">
            <a:extLst>
              <a:ext uri="{FF2B5EF4-FFF2-40B4-BE49-F238E27FC236}">
                <a16:creationId xmlns:a16="http://schemas.microsoft.com/office/drawing/2014/main" id="{723A23A8-0BD9-E229-0899-665D2DB52636}"/>
              </a:ext>
            </a:extLst>
          </p:cNvPr>
          <p:cNvSpPr/>
          <p:nvPr/>
        </p:nvSpPr>
        <p:spPr>
          <a:xfrm>
            <a:off x="4259163" y="29512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Tyres</a:t>
            </a:r>
          </a:p>
        </p:txBody>
      </p:sp>
      <p:sp>
        <p:nvSpPr>
          <p:cNvPr id="13" name="Rectangle: Rounded Corners 12">
            <a:extLst>
              <a:ext uri="{FF2B5EF4-FFF2-40B4-BE49-F238E27FC236}">
                <a16:creationId xmlns:a16="http://schemas.microsoft.com/office/drawing/2014/main" id="{B5E15351-FD58-0E57-101D-6C6D33AED7BB}"/>
              </a:ext>
            </a:extLst>
          </p:cNvPr>
          <p:cNvSpPr/>
          <p:nvPr/>
        </p:nvSpPr>
        <p:spPr>
          <a:xfrm>
            <a:off x="4274153" y="3573570"/>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Vehicle Owner Adhar / GST</a:t>
            </a:r>
          </a:p>
        </p:txBody>
      </p:sp>
      <p:sp>
        <p:nvSpPr>
          <p:cNvPr id="14" name="Rectangle: Rounded Corners 13">
            <a:extLst>
              <a:ext uri="{FF2B5EF4-FFF2-40B4-BE49-F238E27FC236}">
                <a16:creationId xmlns:a16="http://schemas.microsoft.com/office/drawing/2014/main" id="{4F8349C6-DBD0-D012-C2DB-161A15A881B4}"/>
              </a:ext>
            </a:extLst>
          </p:cNvPr>
          <p:cNvSpPr/>
          <p:nvPr/>
        </p:nvSpPr>
        <p:spPr>
          <a:xfrm>
            <a:off x="4266861" y="389067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Transported  in 2023</a:t>
            </a:r>
          </a:p>
        </p:txBody>
      </p:sp>
      <p:sp>
        <p:nvSpPr>
          <p:cNvPr id="17" name="Rectangle: Rounded Corners 16">
            <a:extLst>
              <a:ext uri="{FF2B5EF4-FFF2-40B4-BE49-F238E27FC236}">
                <a16:creationId xmlns:a16="http://schemas.microsoft.com/office/drawing/2014/main" id="{22AE4414-11C5-E8D5-2EA1-CBFBAD69598B}"/>
              </a:ext>
            </a:extLst>
          </p:cNvPr>
          <p:cNvSpPr/>
          <p:nvPr/>
        </p:nvSpPr>
        <p:spPr>
          <a:xfrm>
            <a:off x="4266861" y="422045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Transported  in 2024</a:t>
            </a:r>
          </a:p>
        </p:txBody>
      </p:sp>
      <p:sp>
        <p:nvSpPr>
          <p:cNvPr id="18" name="Rectangle: Rounded Corners 17">
            <a:extLst>
              <a:ext uri="{FF2B5EF4-FFF2-40B4-BE49-F238E27FC236}">
                <a16:creationId xmlns:a16="http://schemas.microsoft.com/office/drawing/2014/main" id="{E58EC501-4A93-D004-3157-18863F7F8C8F}"/>
              </a:ext>
            </a:extLst>
          </p:cNvPr>
          <p:cNvSpPr/>
          <p:nvPr/>
        </p:nvSpPr>
        <p:spPr>
          <a:xfrm>
            <a:off x="4266861" y="4550239"/>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Estimated   Target in 2025</a:t>
            </a:r>
          </a:p>
        </p:txBody>
      </p:sp>
      <p:sp>
        <p:nvSpPr>
          <p:cNvPr id="19" name="Rectangle: Rounded Corners 18">
            <a:extLst>
              <a:ext uri="{FF2B5EF4-FFF2-40B4-BE49-F238E27FC236}">
                <a16:creationId xmlns:a16="http://schemas.microsoft.com/office/drawing/2014/main" id="{0257AB03-A0F3-6FA1-A00A-A7A382DAD6DF}"/>
              </a:ext>
            </a:extLst>
          </p:cNvPr>
          <p:cNvSpPr/>
          <p:nvPr/>
        </p:nvSpPr>
        <p:spPr>
          <a:xfrm>
            <a:off x="4263735" y="1898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Chassi No. of Vehicle</a:t>
            </a:r>
          </a:p>
        </p:txBody>
      </p:sp>
      <p:sp>
        <p:nvSpPr>
          <p:cNvPr id="20" name="Rectangle: Rounded Corners 19">
            <a:extLst>
              <a:ext uri="{FF2B5EF4-FFF2-40B4-BE49-F238E27FC236}">
                <a16:creationId xmlns:a16="http://schemas.microsoft.com/office/drawing/2014/main" id="{78C588A0-35ED-2DAB-500B-D72481FDFBD5}"/>
              </a:ext>
            </a:extLst>
          </p:cNvPr>
          <p:cNvSpPr/>
          <p:nvPr/>
        </p:nvSpPr>
        <p:spPr>
          <a:xfrm>
            <a:off x="4251245" y="259037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Gross Vehicle Weight</a:t>
            </a:r>
          </a:p>
        </p:txBody>
      </p:sp>
      <p:sp>
        <p:nvSpPr>
          <p:cNvPr id="24" name="Rectangle 23">
            <a:extLst>
              <a:ext uri="{FF2B5EF4-FFF2-40B4-BE49-F238E27FC236}">
                <a16:creationId xmlns:a16="http://schemas.microsoft.com/office/drawing/2014/main" id="{52FE1AAD-7943-551A-4900-473FA3A81DF4}"/>
              </a:ext>
            </a:extLst>
          </p:cNvPr>
          <p:cNvSpPr/>
          <p:nvPr/>
        </p:nvSpPr>
        <p:spPr>
          <a:xfrm>
            <a:off x="7908457" y="2170271"/>
            <a:ext cx="182016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Sharma Forwarders</a:t>
            </a:r>
            <a:endParaRPr lang="en-IN" b="1" dirty="0"/>
          </a:p>
        </p:txBody>
      </p:sp>
      <p:sp>
        <p:nvSpPr>
          <p:cNvPr id="25" name="Rectangle 24">
            <a:extLst>
              <a:ext uri="{FF2B5EF4-FFF2-40B4-BE49-F238E27FC236}">
                <a16:creationId xmlns:a16="http://schemas.microsoft.com/office/drawing/2014/main" id="{2EA1E231-B434-EC38-E430-BCCD4436D1C9}"/>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Growers</a:t>
            </a:r>
          </a:p>
        </p:txBody>
      </p:sp>
      <p:sp>
        <p:nvSpPr>
          <p:cNvPr id="26" name="Rectangle 25">
            <a:extLst>
              <a:ext uri="{FF2B5EF4-FFF2-40B4-BE49-F238E27FC236}">
                <a16:creationId xmlns:a16="http://schemas.microsoft.com/office/drawing/2014/main" id="{66BD7E98-A579-A613-E88A-79E54AF10375}"/>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Buyers</a:t>
            </a:r>
          </a:p>
        </p:txBody>
      </p:sp>
      <p:sp>
        <p:nvSpPr>
          <p:cNvPr id="27" name="Rectangle 26">
            <a:extLst>
              <a:ext uri="{FF2B5EF4-FFF2-40B4-BE49-F238E27FC236}">
                <a16:creationId xmlns:a16="http://schemas.microsoft.com/office/drawing/2014/main" id="{87E951E7-F96A-5E17-568E-A962EF2C4FCA}"/>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Ladanis</a:t>
            </a:r>
          </a:p>
        </p:txBody>
      </p:sp>
      <p:sp>
        <p:nvSpPr>
          <p:cNvPr id="28" name="Rectangle 27">
            <a:extLst>
              <a:ext uri="{FF2B5EF4-FFF2-40B4-BE49-F238E27FC236}">
                <a16:creationId xmlns:a16="http://schemas.microsoft.com/office/drawing/2014/main" id="{A110725B-B33F-3685-1923-0A9CFD4DE3EA}"/>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Growers added</a:t>
            </a:r>
          </a:p>
        </p:txBody>
      </p:sp>
      <p:sp>
        <p:nvSpPr>
          <p:cNvPr id="29" name="Rectangle 28">
            <a:extLst>
              <a:ext uri="{FF2B5EF4-FFF2-40B4-BE49-F238E27FC236}">
                <a16:creationId xmlns:a16="http://schemas.microsoft.com/office/drawing/2014/main" id="{EB080B73-8FEC-12F2-5AFE-4203448026A3}"/>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67ECEE06-838C-81A0-0448-1B53DBCD94CE}"/>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33D3765E-ED94-C5E1-26DB-F57791BAC458}"/>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75C3A0D7-F4E3-D193-16C7-39084C856223}"/>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Freight Forwarder’s Dashboard</a:t>
            </a:r>
            <a:endParaRPr lang="en-IN" sz="2000" b="1" dirty="0"/>
          </a:p>
        </p:txBody>
      </p:sp>
      <p:sp>
        <p:nvSpPr>
          <p:cNvPr id="33" name="Rectangle 32">
            <a:extLst>
              <a:ext uri="{FF2B5EF4-FFF2-40B4-BE49-F238E27FC236}">
                <a16:creationId xmlns:a16="http://schemas.microsoft.com/office/drawing/2014/main" id="{DFC1E222-5C04-F6B9-0C46-94C18C3728D7}"/>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814FC9D6-BB54-C536-F527-003BF26D3DED}"/>
              </a:ext>
            </a:extLst>
          </p:cNvPr>
          <p:cNvSpPr/>
          <p:nvPr/>
        </p:nvSpPr>
        <p:spPr>
          <a:xfrm>
            <a:off x="7765390" y="1237378"/>
            <a:ext cx="3334186" cy="520631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90% commercial vehicles are owned by  individual and then attached with any transport union or transport aggregators. Owner adhar ID can extract all information about owner. Few trucks are owned by delivery companies they will be verified by their GST no.</a:t>
            </a:r>
          </a:p>
          <a:p>
            <a:pPr algn="ctr"/>
            <a:r>
              <a:rPr lang="en-IN" sz="1400" dirty="0">
                <a:solidFill>
                  <a:schemeClr val="tx1"/>
                </a:solidFill>
              </a:rPr>
              <a:t>Driver will select their best areas they have driven through this will help us to place drivers accordingly for efficient deliveries.</a:t>
            </a:r>
          </a:p>
        </p:txBody>
      </p:sp>
      <p:sp>
        <p:nvSpPr>
          <p:cNvPr id="38" name="Rectangle: Rounded Corners 37">
            <a:extLst>
              <a:ext uri="{FF2B5EF4-FFF2-40B4-BE49-F238E27FC236}">
                <a16:creationId xmlns:a16="http://schemas.microsoft.com/office/drawing/2014/main" id="{04FE8456-C252-7FB0-F1BA-F3687A156322}"/>
              </a:ext>
            </a:extLst>
          </p:cNvPr>
          <p:cNvSpPr/>
          <p:nvPr/>
        </p:nvSpPr>
        <p:spPr>
          <a:xfrm>
            <a:off x="4224391" y="5320366"/>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Apple Growers</a:t>
            </a:r>
          </a:p>
        </p:txBody>
      </p:sp>
      <p:sp>
        <p:nvSpPr>
          <p:cNvPr id="39" name="Rectangle: Rounded Corners 38">
            <a:extLst>
              <a:ext uri="{FF2B5EF4-FFF2-40B4-BE49-F238E27FC236}">
                <a16:creationId xmlns:a16="http://schemas.microsoft.com/office/drawing/2014/main" id="{D2FA6618-0DCD-626C-12CC-8ED7B4C60997}"/>
              </a:ext>
            </a:extLst>
          </p:cNvPr>
          <p:cNvSpPr/>
          <p:nvPr/>
        </p:nvSpPr>
        <p:spPr>
          <a:xfrm>
            <a:off x="4226891" y="5712607"/>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Aadhati</a:t>
            </a:r>
          </a:p>
        </p:txBody>
      </p:sp>
      <p:sp>
        <p:nvSpPr>
          <p:cNvPr id="22" name="Rectangle: Rounded Corners 21">
            <a:extLst>
              <a:ext uri="{FF2B5EF4-FFF2-40B4-BE49-F238E27FC236}">
                <a16:creationId xmlns:a16="http://schemas.microsoft.com/office/drawing/2014/main" id="{97F3FCD9-2E98-3364-DFD0-2240634D914E}"/>
              </a:ext>
            </a:extLst>
          </p:cNvPr>
          <p:cNvSpPr/>
          <p:nvPr/>
        </p:nvSpPr>
        <p:spPr>
          <a:xfrm>
            <a:off x="4274361" y="6029897"/>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Buyers</a:t>
            </a:r>
          </a:p>
        </p:txBody>
      </p:sp>
      <p:sp>
        <p:nvSpPr>
          <p:cNvPr id="9" name="Rectangle: Rounded Corners 8">
            <a:extLst>
              <a:ext uri="{FF2B5EF4-FFF2-40B4-BE49-F238E27FC236}">
                <a16:creationId xmlns:a16="http://schemas.microsoft.com/office/drawing/2014/main" id="{32D7C75D-7A32-E9F3-C3F3-9F070426DF02}"/>
              </a:ext>
            </a:extLst>
          </p:cNvPr>
          <p:cNvSpPr/>
          <p:nvPr/>
        </p:nvSpPr>
        <p:spPr>
          <a:xfrm>
            <a:off x="4226891" y="1200575"/>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Driving License No.</a:t>
            </a:r>
          </a:p>
        </p:txBody>
      </p:sp>
      <p:sp>
        <p:nvSpPr>
          <p:cNvPr id="23" name="Rectangle: Rounded Corners 22">
            <a:extLst>
              <a:ext uri="{FF2B5EF4-FFF2-40B4-BE49-F238E27FC236}">
                <a16:creationId xmlns:a16="http://schemas.microsoft.com/office/drawing/2014/main" id="{CBBD475C-C1EF-CE67-8534-E0BD38D7B9E5}"/>
              </a:ext>
            </a:extLst>
          </p:cNvPr>
          <p:cNvSpPr/>
          <p:nvPr/>
        </p:nvSpPr>
        <p:spPr>
          <a:xfrm>
            <a:off x="4276653" y="32535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Permit of Vehicle Driving</a:t>
            </a:r>
          </a:p>
        </p:txBody>
      </p:sp>
      <p:sp>
        <p:nvSpPr>
          <p:cNvPr id="34" name="Rectangle: Rounded Corners 33">
            <a:extLst>
              <a:ext uri="{FF2B5EF4-FFF2-40B4-BE49-F238E27FC236}">
                <a16:creationId xmlns:a16="http://schemas.microsoft.com/office/drawing/2014/main" id="{E7DB56A3-3343-F62B-E469-694A65D91A7F}"/>
              </a:ext>
            </a:extLst>
          </p:cNvPr>
          <p:cNvSpPr/>
          <p:nvPr/>
        </p:nvSpPr>
        <p:spPr>
          <a:xfrm>
            <a:off x="4241881" y="4888156"/>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States driven Through</a:t>
            </a:r>
          </a:p>
        </p:txBody>
      </p:sp>
    </p:spTree>
    <p:extLst>
      <p:ext uri="{BB962C8B-B14F-4D97-AF65-F5344CB8AC3E}">
        <p14:creationId xmlns:p14="http://schemas.microsoft.com/office/powerpoint/2010/main" val="393823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5FD9-51A5-81FD-257E-7DB710779DD4}"/>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B171BE3A-5C67-BB68-A48F-42B105AA0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BD9A753A-65E1-5636-BAEB-4C855ADC1C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1FBB0C5D-2E41-0997-967E-8D4C2970F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FB9E21-DEE0-ED79-CA6A-380D39C1C8F9}"/>
              </a:ext>
            </a:extLst>
          </p:cNvPr>
          <p:cNvSpPr/>
          <p:nvPr/>
        </p:nvSpPr>
        <p:spPr>
          <a:xfrm>
            <a:off x="29981" y="2041890"/>
            <a:ext cx="3756397" cy="66478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UI-7 Transport Union/Aggregator </a:t>
            </a:r>
          </a:p>
          <a:p>
            <a:pPr algn="ctr"/>
            <a:r>
              <a:rPr lang="en-IN" sz="2000" b="1" dirty="0">
                <a:solidFill>
                  <a:schemeClr val="accent6">
                    <a:lumMod val="75000"/>
                  </a:schemeClr>
                </a:solidFill>
              </a:rPr>
              <a:t>Authorized Signatory Sign Up</a:t>
            </a:r>
          </a:p>
        </p:txBody>
      </p:sp>
      <p:sp>
        <p:nvSpPr>
          <p:cNvPr id="3" name="Rectangle 2">
            <a:extLst>
              <a:ext uri="{FF2B5EF4-FFF2-40B4-BE49-F238E27FC236}">
                <a16:creationId xmlns:a16="http://schemas.microsoft.com/office/drawing/2014/main" id="{DC662949-9814-C0F3-59C9-27C7FF501AF4}"/>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Transport  Profile</a:t>
            </a:r>
          </a:p>
        </p:txBody>
      </p:sp>
      <p:pic>
        <p:nvPicPr>
          <p:cNvPr id="11" name="Picture 10">
            <a:extLst>
              <a:ext uri="{FF2B5EF4-FFF2-40B4-BE49-F238E27FC236}">
                <a16:creationId xmlns:a16="http://schemas.microsoft.com/office/drawing/2014/main" id="{3BFECB62-BD5B-E4D4-5A58-5E2DCFF038E1}"/>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809A362A-1B46-F7E4-6B1E-3BC55643EEA5}"/>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6DDD2CA-65C0-41EB-FE90-F47FFB0A4A39}"/>
              </a:ext>
            </a:extLst>
          </p:cNvPr>
          <p:cNvSpPr/>
          <p:nvPr/>
        </p:nvSpPr>
        <p:spPr>
          <a:xfrm>
            <a:off x="4232311" y="155567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Transport Union Registration . No.</a:t>
            </a:r>
          </a:p>
        </p:txBody>
      </p:sp>
      <p:sp>
        <p:nvSpPr>
          <p:cNvPr id="8" name="Rectangle: Rounded Corners 7">
            <a:extLst>
              <a:ext uri="{FF2B5EF4-FFF2-40B4-BE49-F238E27FC236}">
                <a16:creationId xmlns:a16="http://schemas.microsoft.com/office/drawing/2014/main" id="{96D7E8E9-8D15-D899-CA15-5C21062B96EE}"/>
              </a:ext>
            </a:extLst>
          </p:cNvPr>
          <p:cNvSpPr/>
          <p:nvPr/>
        </p:nvSpPr>
        <p:spPr>
          <a:xfrm>
            <a:off x="4245737" y="22268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Transport Union President Adhar ID</a:t>
            </a:r>
          </a:p>
        </p:txBody>
      </p:sp>
      <p:sp>
        <p:nvSpPr>
          <p:cNvPr id="10" name="Rectangle: Rounded Corners 9">
            <a:extLst>
              <a:ext uri="{FF2B5EF4-FFF2-40B4-BE49-F238E27FC236}">
                <a16:creationId xmlns:a16="http://schemas.microsoft.com/office/drawing/2014/main" id="{FA0C5F88-B5CB-E97B-1242-0AC22BEBBDFA}"/>
              </a:ext>
            </a:extLst>
          </p:cNvPr>
          <p:cNvSpPr/>
          <p:nvPr/>
        </p:nvSpPr>
        <p:spPr>
          <a:xfrm>
            <a:off x="4259163" y="29512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Light Commercial Vehicles</a:t>
            </a:r>
          </a:p>
        </p:txBody>
      </p:sp>
      <p:sp>
        <p:nvSpPr>
          <p:cNvPr id="13" name="Rectangle: Rounded Corners 12">
            <a:extLst>
              <a:ext uri="{FF2B5EF4-FFF2-40B4-BE49-F238E27FC236}">
                <a16:creationId xmlns:a16="http://schemas.microsoft.com/office/drawing/2014/main" id="{68ABD2F6-B019-8021-70DF-C9B48FB9340B}"/>
              </a:ext>
            </a:extLst>
          </p:cNvPr>
          <p:cNvSpPr/>
          <p:nvPr/>
        </p:nvSpPr>
        <p:spPr>
          <a:xfrm>
            <a:off x="4274153" y="3573570"/>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Heavy Commercial Vehicles</a:t>
            </a:r>
          </a:p>
        </p:txBody>
      </p:sp>
      <p:sp>
        <p:nvSpPr>
          <p:cNvPr id="14" name="Rectangle: Rounded Corners 13">
            <a:extLst>
              <a:ext uri="{FF2B5EF4-FFF2-40B4-BE49-F238E27FC236}">
                <a16:creationId xmlns:a16="http://schemas.microsoft.com/office/drawing/2014/main" id="{FAC1F0F1-75A4-88CC-638E-CD1408C22468}"/>
              </a:ext>
            </a:extLst>
          </p:cNvPr>
          <p:cNvSpPr/>
          <p:nvPr/>
        </p:nvSpPr>
        <p:spPr>
          <a:xfrm>
            <a:off x="4266861" y="389067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Transported  in 2023</a:t>
            </a:r>
          </a:p>
        </p:txBody>
      </p:sp>
      <p:sp>
        <p:nvSpPr>
          <p:cNvPr id="17" name="Rectangle: Rounded Corners 16">
            <a:extLst>
              <a:ext uri="{FF2B5EF4-FFF2-40B4-BE49-F238E27FC236}">
                <a16:creationId xmlns:a16="http://schemas.microsoft.com/office/drawing/2014/main" id="{67B3BD98-DD51-AAC9-7DDA-916B55983D67}"/>
              </a:ext>
            </a:extLst>
          </p:cNvPr>
          <p:cNvSpPr/>
          <p:nvPr/>
        </p:nvSpPr>
        <p:spPr>
          <a:xfrm>
            <a:off x="4266861" y="422045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Transported  in 2024</a:t>
            </a:r>
          </a:p>
        </p:txBody>
      </p:sp>
      <p:sp>
        <p:nvSpPr>
          <p:cNvPr id="18" name="Rectangle: Rounded Corners 17">
            <a:extLst>
              <a:ext uri="{FF2B5EF4-FFF2-40B4-BE49-F238E27FC236}">
                <a16:creationId xmlns:a16="http://schemas.microsoft.com/office/drawing/2014/main" id="{F2A6D97A-034A-3C30-C6F3-5DE3358FFEB9}"/>
              </a:ext>
            </a:extLst>
          </p:cNvPr>
          <p:cNvSpPr/>
          <p:nvPr/>
        </p:nvSpPr>
        <p:spPr>
          <a:xfrm>
            <a:off x="4266861" y="4550239"/>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 Estimated   Target in 2025</a:t>
            </a:r>
          </a:p>
        </p:txBody>
      </p:sp>
      <p:sp>
        <p:nvSpPr>
          <p:cNvPr id="19" name="Rectangle: Rounded Corners 18">
            <a:extLst>
              <a:ext uri="{FF2B5EF4-FFF2-40B4-BE49-F238E27FC236}">
                <a16:creationId xmlns:a16="http://schemas.microsoft.com/office/drawing/2014/main" id="{5DE11908-8A1A-CA46-5D2A-A8A62FECAA74}"/>
              </a:ext>
            </a:extLst>
          </p:cNvPr>
          <p:cNvSpPr/>
          <p:nvPr/>
        </p:nvSpPr>
        <p:spPr>
          <a:xfrm>
            <a:off x="4263735" y="1898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vehicles Registered</a:t>
            </a:r>
          </a:p>
        </p:txBody>
      </p:sp>
      <p:sp>
        <p:nvSpPr>
          <p:cNvPr id="20" name="Rectangle: Rounded Corners 19">
            <a:extLst>
              <a:ext uri="{FF2B5EF4-FFF2-40B4-BE49-F238E27FC236}">
                <a16:creationId xmlns:a16="http://schemas.microsoft.com/office/drawing/2014/main" id="{3AE706B4-715E-30EB-01CB-046D1C7ADB53}"/>
              </a:ext>
            </a:extLst>
          </p:cNvPr>
          <p:cNvSpPr/>
          <p:nvPr/>
        </p:nvSpPr>
        <p:spPr>
          <a:xfrm>
            <a:off x="4251245" y="259037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Transport Union Secretary Adhar</a:t>
            </a:r>
          </a:p>
        </p:txBody>
      </p:sp>
      <p:sp>
        <p:nvSpPr>
          <p:cNvPr id="24" name="Rectangle 23">
            <a:extLst>
              <a:ext uri="{FF2B5EF4-FFF2-40B4-BE49-F238E27FC236}">
                <a16:creationId xmlns:a16="http://schemas.microsoft.com/office/drawing/2014/main" id="{00E4D5B1-829F-F5B1-6E6C-954DB1EDCB2D}"/>
              </a:ext>
            </a:extLst>
          </p:cNvPr>
          <p:cNvSpPr/>
          <p:nvPr/>
        </p:nvSpPr>
        <p:spPr>
          <a:xfrm>
            <a:off x="7908457" y="2170271"/>
            <a:ext cx="2229572"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Maa Tara Transport Union</a:t>
            </a:r>
            <a:endParaRPr lang="en-IN" b="1" dirty="0"/>
          </a:p>
        </p:txBody>
      </p:sp>
      <p:sp>
        <p:nvSpPr>
          <p:cNvPr id="25" name="Rectangle 24">
            <a:extLst>
              <a:ext uri="{FF2B5EF4-FFF2-40B4-BE49-F238E27FC236}">
                <a16:creationId xmlns:a16="http://schemas.microsoft.com/office/drawing/2014/main" id="{BBECE550-A932-F0F5-E9DE-ACF39B0F1166}"/>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&lt;+ 2000Kg</a:t>
            </a:r>
          </a:p>
        </p:txBody>
      </p:sp>
      <p:sp>
        <p:nvSpPr>
          <p:cNvPr id="26" name="Rectangle 25">
            <a:extLst>
              <a:ext uri="{FF2B5EF4-FFF2-40B4-BE49-F238E27FC236}">
                <a16:creationId xmlns:a16="http://schemas.microsoft.com/office/drawing/2014/main" id="{81D84948-CDF3-E04B-5167-12519D9C1BB0}"/>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&lt;=50000</a:t>
            </a:r>
          </a:p>
        </p:txBody>
      </p:sp>
      <p:sp>
        <p:nvSpPr>
          <p:cNvPr id="27" name="Rectangle 26">
            <a:extLst>
              <a:ext uri="{FF2B5EF4-FFF2-40B4-BE49-F238E27FC236}">
                <a16:creationId xmlns:a16="http://schemas.microsoft.com/office/drawing/2014/main" id="{57AC5F5A-3E04-605E-7E54-F55A4E6F34BE}"/>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&lt;10000</a:t>
            </a:r>
          </a:p>
        </p:txBody>
      </p:sp>
      <p:sp>
        <p:nvSpPr>
          <p:cNvPr id="28" name="Rectangle 27">
            <a:extLst>
              <a:ext uri="{FF2B5EF4-FFF2-40B4-BE49-F238E27FC236}">
                <a16:creationId xmlns:a16="http://schemas.microsoft.com/office/drawing/2014/main" id="{B74DF338-16CE-B905-CD77-3C16BC608C37}"/>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&gt;10000</a:t>
            </a:r>
          </a:p>
        </p:txBody>
      </p:sp>
      <p:sp>
        <p:nvSpPr>
          <p:cNvPr id="29" name="Rectangle 28">
            <a:extLst>
              <a:ext uri="{FF2B5EF4-FFF2-40B4-BE49-F238E27FC236}">
                <a16:creationId xmlns:a16="http://schemas.microsoft.com/office/drawing/2014/main" id="{1CFA6993-C93C-D7C1-D523-52555661C2F9}"/>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0A6491A6-8AFD-0F3B-38AA-C5432DB6CB50}"/>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98259B00-C0E2-9EA4-DED2-C8D8772809FA}"/>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D224F484-DD14-6B53-8B45-ED7D10B85CE4}"/>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Transport Union’s Dashboard</a:t>
            </a:r>
            <a:endParaRPr lang="en-IN" sz="2000" b="1" dirty="0"/>
          </a:p>
        </p:txBody>
      </p:sp>
      <p:sp>
        <p:nvSpPr>
          <p:cNvPr id="33" name="Rectangle 32">
            <a:extLst>
              <a:ext uri="{FF2B5EF4-FFF2-40B4-BE49-F238E27FC236}">
                <a16:creationId xmlns:a16="http://schemas.microsoft.com/office/drawing/2014/main" id="{6F1C5888-E4BE-32A2-08F9-9ED14407C0A1}"/>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6261F778-095E-6BFA-530C-AB67D3277EE4}"/>
              </a:ext>
            </a:extLst>
          </p:cNvPr>
          <p:cNvSpPr/>
          <p:nvPr/>
        </p:nvSpPr>
        <p:spPr>
          <a:xfrm>
            <a:off x="7765390" y="4120589"/>
            <a:ext cx="3334186" cy="23231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90% commercial vehicles are owned by  individual and then attached with any transport union or transport aggregators. Owner adhar ID can extract all information about owner. Few trucks are owned by delivery companies they will be verified by their GST no.</a:t>
            </a:r>
          </a:p>
          <a:p>
            <a:pPr algn="ctr"/>
            <a:r>
              <a:rPr lang="en-IN" sz="1400" dirty="0">
                <a:solidFill>
                  <a:schemeClr val="tx1"/>
                </a:solidFill>
              </a:rPr>
              <a:t>Driver will select their best areas they have driven through this will help us to place drivers accordingly for efficient deliveries.</a:t>
            </a:r>
          </a:p>
        </p:txBody>
      </p:sp>
      <p:sp>
        <p:nvSpPr>
          <p:cNvPr id="38" name="Rectangle: Rounded Corners 37">
            <a:extLst>
              <a:ext uri="{FF2B5EF4-FFF2-40B4-BE49-F238E27FC236}">
                <a16:creationId xmlns:a16="http://schemas.microsoft.com/office/drawing/2014/main" id="{765C3DDC-361D-7143-BDF6-E3B4E2B44FA9}"/>
              </a:ext>
            </a:extLst>
          </p:cNvPr>
          <p:cNvSpPr/>
          <p:nvPr/>
        </p:nvSpPr>
        <p:spPr>
          <a:xfrm>
            <a:off x="4224391" y="5320366"/>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Apple Growers</a:t>
            </a:r>
          </a:p>
        </p:txBody>
      </p:sp>
      <p:sp>
        <p:nvSpPr>
          <p:cNvPr id="39" name="Rectangle: Rounded Corners 38">
            <a:extLst>
              <a:ext uri="{FF2B5EF4-FFF2-40B4-BE49-F238E27FC236}">
                <a16:creationId xmlns:a16="http://schemas.microsoft.com/office/drawing/2014/main" id="{CFBC631C-2449-8EE1-A722-F4DAFF9FD913}"/>
              </a:ext>
            </a:extLst>
          </p:cNvPr>
          <p:cNvSpPr/>
          <p:nvPr/>
        </p:nvSpPr>
        <p:spPr>
          <a:xfrm>
            <a:off x="4226891" y="5712607"/>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Aadhati</a:t>
            </a:r>
          </a:p>
        </p:txBody>
      </p:sp>
      <p:sp>
        <p:nvSpPr>
          <p:cNvPr id="22" name="Rectangle: Rounded Corners 21">
            <a:extLst>
              <a:ext uri="{FF2B5EF4-FFF2-40B4-BE49-F238E27FC236}">
                <a16:creationId xmlns:a16="http://schemas.microsoft.com/office/drawing/2014/main" id="{5D1A26F5-BE2D-ACDE-B6B6-AF8FDC30F9F5}"/>
              </a:ext>
            </a:extLst>
          </p:cNvPr>
          <p:cNvSpPr/>
          <p:nvPr/>
        </p:nvSpPr>
        <p:spPr>
          <a:xfrm>
            <a:off x="4274361" y="6029897"/>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Buyers</a:t>
            </a:r>
          </a:p>
        </p:txBody>
      </p:sp>
      <p:sp>
        <p:nvSpPr>
          <p:cNvPr id="9" name="Rectangle: Rounded Corners 8">
            <a:extLst>
              <a:ext uri="{FF2B5EF4-FFF2-40B4-BE49-F238E27FC236}">
                <a16:creationId xmlns:a16="http://schemas.microsoft.com/office/drawing/2014/main" id="{5F617FA2-F1B1-0D9C-C080-ED5206D9F105}"/>
              </a:ext>
            </a:extLst>
          </p:cNvPr>
          <p:cNvSpPr/>
          <p:nvPr/>
        </p:nvSpPr>
        <p:spPr>
          <a:xfrm>
            <a:off x="4226891" y="1200575"/>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the Transport Union</a:t>
            </a:r>
          </a:p>
        </p:txBody>
      </p:sp>
      <p:sp>
        <p:nvSpPr>
          <p:cNvPr id="23" name="Rectangle: Rounded Corners 22">
            <a:extLst>
              <a:ext uri="{FF2B5EF4-FFF2-40B4-BE49-F238E27FC236}">
                <a16:creationId xmlns:a16="http://schemas.microsoft.com/office/drawing/2014/main" id="{A7D132AD-1B06-BBB6-1211-8F91FAE8F2AD}"/>
              </a:ext>
            </a:extLst>
          </p:cNvPr>
          <p:cNvSpPr/>
          <p:nvPr/>
        </p:nvSpPr>
        <p:spPr>
          <a:xfrm>
            <a:off x="4276653" y="32535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No. of Medium  Commercial Vehicles</a:t>
            </a:r>
          </a:p>
        </p:txBody>
      </p:sp>
      <p:sp>
        <p:nvSpPr>
          <p:cNvPr id="34" name="Rectangle: Rounded Corners 33">
            <a:extLst>
              <a:ext uri="{FF2B5EF4-FFF2-40B4-BE49-F238E27FC236}">
                <a16:creationId xmlns:a16="http://schemas.microsoft.com/office/drawing/2014/main" id="{8419031B-018B-0914-9340-47D89518599F}"/>
              </a:ext>
            </a:extLst>
          </p:cNvPr>
          <p:cNvSpPr/>
          <p:nvPr/>
        </p:nvSpPr>
        <p:spPr>
          <a:xfrm>
            <a:off x="4241881" y="4888156"/>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States driven Through</a:t>
            </a:r>
          </a:p>
        </p:txBody>
      </p:sp>
    </p:spTree>
    <p:extLst>
      <p:ext uri="{BB962C8B-B14F-4D97-AF65-F5344CB8AC3E}">
        <p14:creationId xmlns:p14="http://schemas.microsoft.com/office/powerpoint/2010/main" val="271179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70DE-3CE5-E535-15A2-5E35621E3F0C}"/>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DD5806A0-91FD-F8B6-6E81-4ECCFCF5D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CC96B635-F744-B2CD-4683-EA501B6E21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AF123A79-44CE-D1EA-99B0-CFF6143C3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15D415C-09B2-9D41-B5B0-3B9AA47BC585}"/>
              </a:ext>
            </a:extLst>
          </p:cNvPr>
          <p:cNvSpPr/>
          <p:nvPr/>
        </p:nvSpPr>
        <p:spPr>
          <a:xfrm>
            <a:off x="29981" y="2041890"/>
            <a:ext cx="3756397" cy="66478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UI-8 APMC Office Sign Up</a:t>
            </a:r>
          </a:p>
        </p:txBody>
      </p:sp>
      <p:sp>
        <p:nvSpPr>
          <p:cNvPr id="3" name="Rectangle 2">
            <a:extLst>
              <a:ext uri="{FF2B5EF4-FFF2-40B4-BE49-F238E27FC236}">
                <a16:creationId xmlns:a16="http://schemas.microsoft.com/office/drawing/2014/main" id="{0900D6DA-DF2E-0595-8230-94FD301A8B67}"/>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APMC  Profile</a:t>
            </a:r>
          </a:p>
        </p:txBody>
      </p:sp>
      <p:pic>
        <p:nvPicPr>
          <p:cNvPr id="11" name="Picture 10">
            <a:extLst>
              <a:ext uri="{FF2B5EF4-FFF2-40B4-BE49-F238E27FC236}">
                <a16:creationId xmlns:a16="http://schemas.microsoft.com/office/drawing/2014/main" id="{30D608EA-5283-F625-2551-2A2C2AFCC2B5}"/>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88D11D30-BA95-6AE1-008B-07F94BB1671C}"/>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80C4955-A18E-DAA7-2949-22249AF0B944}"/>
              </a:ext>
            </a:extLst>
          </p:cNvPr>
          <p:cNvSpPr/>
          <p:nvPr/>
        </p:nvSpPr>
        <p:spPr>
          <a:xfrm>
            <a:off x="4232311" y="155567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Designation</a:t>
            </a:r>
          </a:p>
        </p:txBody>
      </p:sp>
      <p:sp>
        <p:nvSpPr>
          <p:cNvPr id="8" name="Rectangle: Rounded Corners 7">
            <a:extLst>
              <a:ext uri="{FF2B5EF4-FFF2-40B4-BE49-F238E27FC236}">
                <a16:creationId xmlns:a16="http://schemas.microsoft.com/office/drawing/2014/main" id="{36E41A23-A3CE-2DEC-6E2D-C00C41E8622D}"/>
              </a:ext>
            </a:extLst>
          </p:cNvPr>
          <p:cNvSpPr/>
          <p:nvPr/>
        </p:nvSpPr>
        <p:spPr>
          <a:xfrm>
            <a:off x="4245737" y="22268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Total No. of Commission Agents</a:t>
            </a:r>
          </a:p>
        </p:txBody>
      </p:sp>
      <p:sp>
        <p:nvSpPr>
          <p:cNvPr id="10" name="Rectangle: Rounded Corners 9">
            <a:extLst>
              <a:ext uri="{FF2B5EF4-FFF2-40B4-BE49-F238E27FC236}">
                <a16:creationId xmlns:a16="http://schemas.microsoft.com/office/drawing/2014/main" id="{9B9C7535-838E-2BA2-65FC-20B9144ADAD2}"/>
              </a:ext>
            </a:extLst>
          </p:cNvPr>
          <p:cNvSpPr/>
          <p:nvPr/>
        </p:nvSpPr>
        <p:spPr>
          <a:xfrm>
            <a:off x="4259163" y="29512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Total No. of Transporters</a:t>
            </a:r>
          </a:p>
        </p:txBody>
      </p:sp>
      <p:sp>
        <p:nvSpPr>
          <p:cNvPr id="13" name="Rectangle: Rounded Corners 12">
            <a:extLst>
              <a:ext uri="{FF2B5EF4-FFF2-40B4-BE49-F238E27FC236}">
                <a16:creationId xmlns:a16="http://schemas.microsoft.com/office/drawing/2014/main" id="{CA493FA8-F7A5-A717-CBDB-137A0AA46C7D}"/>
              </a:ext>
            </a:extLst>
          </p:cNvPr>
          <p:cNvSpPr/>
          <p:nvPr/>
        </p:nvSpPr>
        <p:spPr>
          <a:xfrm>
            <a:off x="4274153" y="3573570"/>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Total APMC Staff</a:t>
            </a:r>
          </a:p>
        </p:txBody>
      </p:sp>
      <p:sp>
        <p:nvSpPr>
          <p:cNvPr id="14" name="Rectangle: Rounded Corners 13">
            <a:extLst>
              <a:ext uri="{FF2B5EF4-FFF2-40B4-BE49-F238E27FC236}">
                <a16:creationId xmlns:a16="http://schemas.microsoft.com/office/drawing/2014/main" id="{3C1F30C0-32DC-E814-1651-2CF09D240B23}"/>
              </a:ext>
            </a:extLst>
          </p:cNvPr>
          <p:cNvSpPr/>
          <p:nvPr/>
        </p:nvSpPr>
        <p:spPr>
          <a:xfrm>
            <a:off x="4266861" y="389067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Sold  in 2023</a:t>
            </a:r>
          </a:p>
        </p:txBody>
      </p:sp>
      <p:sp>
        <p:nvSpPr>
          <p:cNvPr id="17" name="Rectangle: Rounded Corners 16">
            <a:extLst>
              <a:ext uri="{FF2B5EF4-FFF2-40B4-BE49-F238E27FC236}">
                <a16:creationId xmlns:a16="http://schemas.microsoft.com/office/drawing/2014/main" id="{CF9CCBD2-54F7-42E7-F18A-0AC1C66A2DD9}"/>
              </a:ext>
            </a:extLst>
          </p:cNvPr>
          <p:cNvSpPr/>
          <p:nvPr/>
        </p:nvSpPr>
        <p:spPr>
          <a:xfrm>
            <a:off x="4266861" y="4220452"/>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Sold  in 2024</a:t>
            </a:r>
          </a:p>
        </p:txBody>
      </p:sp>
      <p:sp>
        <p:nvSpPr>
          <p:cNvPr id="18" name="Rectangle: Rounded Corners 17">
            <a:extLst>
              <a:ext uri="{FF2B5EF4-FFF2-40B4-BE49-F238E27FC236}">
                <a16:creationId xmlns:a16="http://schemas.microsoft.com/office/drawing/2014/main" id="{460144B0-EE7B-FD15-ED6B-05DA6705F773}"/>
              </a:ext>
            </a:extLst>
          </p:cNvPr>
          <p:cNvSpPr/>
          <p:nvPr/>
        </p:nvSpPr>
        <p:spPr>
          <a:xfrm>
            <a:off x="4266861" y="4550239"/>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 Estimated Target in 2025</a:t>
            </a:r>
          </a:p>
        </p:txBody>
      </p:sp>
      <p:sp>
        <p:nvSpPr>
          <p:cNvPr id="19" name="Rectangle: Rounded Corners 18">
            <a:extLst>
              <a:ext uri="{FF2B5EF4-FFF2-40B4-BE49-F238E27FC236}">
                <a16:creationId xmlns:a16="http://schemas.microsoft.com/office/drawing/2014/main" id="{3BF7FA70-F2D8-B268-E01C-9B38A10167DA}"/>
              </a:ext>
            </a:extLst>
          </p:cNvPr>
          <p:cNvSpPr/>
          <p:nvPr/>
        </p:nvSpPr>
        <p:spPr>
          <a:xfrm>
            <a:off x="4263735" y="1898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Office Phone No.</a:t>
            </a:r>
          </a:p>
        </p:txBody>
      </p:sp>
      <p:sp>
        <p:nvSpPr>
          <p:cNvPr id="20" name="Rectangle: Rounded Corners 19">
            <a:extLst>
              <a:ext uri="{FF2B5EF4-FFF2-40B4-BE49-F238E27FC236}">
                <a16:creationId xmlns:a16="http://schemas.microsoft.com/office/drawing/2014/main" id="{39730C40-5ECA-39BC-8552-C65DAD0DFB4C}"/>
              </a:ext>
            </a:extLst>
          </p:cNvPr>
          <p:cNvSpPr/>
          <p:nvPr/>
        </p:nvSpPr>
        <p:spPr>
          <a:xfrm>
            <a:off x="4251245" y="259037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Total Ladanis within </a:t>
            </a:r>
            <a:r>
              <a:rPr lang="en-IN" sz="1600" dirty="0" err="1"/>
              <a:t>ur</a:t>
            </a:r>
            <a:r>
              <a:rPr lang="en-IN" sz="1600" dirty="0"/>
              <a:t> jurisdiction</a:t>
            </a:r>
          </a:p>
        </p:txBody>
      </p:sp>
      <p:sp>
        <p:nvSpPr>
          <p:cNvPr id="24" name="Rectangle 23">
            <a:extLst>
              <a:ext uri="{FF2B5EF4-FFF2-40B4-BE49-F238E27FC236}">
                <a16:creationId xmlns:a16="http://schemas.microsoft.com/office/drawing/2014/main" id="{066845B1-A5BE-8C3E-6220-1870792BCB02}"/>
              </a:ext>
            </a:extLst>
          </p:cNvPr>
          <p:cNvSpPr/>
          <p:nvPr/>
        </p:nvSpPr>
        <p:spPr>
          <a:xfrm>
            <a:off x="7908457" y="2170271"/>
            <a:ext cx="2229572"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Fruit Market Dhali Shimla</a:t>
            </a:r>
            <a:endParaRPr lang="en-IN" b="1" dirty="0"/>
          </a:p>
        </p:txBody>
      </p:sp>
      <p:sp>
        <p:nvSpPr>
          <p:cNvPr id="25" name="Rectangle 24">
            <a:extLst>
              <a:ext uri="{FF2B5EF4-FFF2-40B4-BE49-F238E27FC236}">
                <a16:creationId xmlns:a16="http://schemas.microsoft.com/office/drawing/2014/main" id="{BD92E56D-9E4D-83EE-6DD5-369AAED9AFF6}"/>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Trader</a:t>
            </a:r>
          </a:p>
        </p:txBody>
      </p:sp>
      <p:sp>
        <p:nvSpPr>
          <p:cNvPr id="26" name="Rectangle 25">
            <a:extLst>
              <a:ext uri="{FF2B5EF4-FFF2-40B4-BE49-F238E27FC236}">
                <a16:creationId xmlns:a16="http://schemas.microsoft.com/office/drawing/2014/main" id="{6E6ADAD8-D11A-16A7-91CB-ADBB59CEC175}"/>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Ladani</a:t>
            </a:r>
          </a:p>
        </p:txBody>
      </p:sp>
      <p:sp>
        <p:nvSpPr>
          <p:cNvPr id="27" name="Rectangle 26">
            <a:extLst>
              <a:ext uri="{FF2B5EF4-FFF2-40B4-BE49-F238E27FC236}">
                <a16:creationId xmlns:a16="http://schemas.microsoft.com/office/drawing/2014/main" id="{F7039CB0-D2B5-3B73-0A39-8BE7E682B7CE}"/>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Transport</a:t>
            </a:r>
          </a:p>
        </p:txBody>
      </p:sp>
      <p:sp>
        <p:nvSpPr>
          <p:cNvPr id="28" name="Rectangle 27">
            <a:extLst>
              <a:ext uri="{FF2B5EF4-FFF2-40B4-BE49-F238E27FC236}">
                <a16:creationId xmlns:a16="http://schemas.microsoft.com/office/drawing/2014/main" id="{7A4E4F44-58CB-EF6A-DB98-8B22A277ADAE}"/>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Home </a:t>
            </a:r>
            <a:r>
              <a:rPr lang="en-IN" sz="1200" dirty="0" err="1">
                <a:solidFill>
                  <a:schemeClr val="bg1"/>
                </a:solidFill>
              </a:rPr>
              <a:t>gaurds</a:t>
            </a:r>
            <a:endParaRPr lang="en-IN" sz="1200" dirty="0">
              <a:solidFill>
                <a:schemeClr val="bg1"/>
              </a:solidFill>
            </a:endParaRPr>
          </a:p>
        </p:txBody>
      </p:sp>
      <p:sp>
        <p:nvSpPr>
          <p:cNvPr id="29" name="Rectangle 28">
            <a:extLst>
              <a:ext uri="{FF2B5EF4-FFF2-40B4-BE49-F238E27FC236}">
                <a16:creationId xmlns:a16="http://schemas.microsoft.com/office/drawing/2014/main" id="{1E6791C9-59F1-EED0-02A7-DF5E93902FC6}"/>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C6FB02D4-E8EE-84E8-E616-8BA55B82DFD8}"/>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C256C6EC-7A02-0ABB-87E3-579E44481B1F}"/>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9C471888-43BA-4E57-AC77-7BC38913762D}"/>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APMC Shimla Dashboard</a:t>
            </a:r>
            <a:endParaRPr lang="en-IN" sz="2000" b="1" dirty="0"/>
          </a:p>
        </p:txBody>
      </p:sp>
      <p:sp>
        <p:nvSpPr>
          <p:cNvPr id="33" name="Rectangle 32">
            <a:extLst>
              <a:ext uri="{FF2B5EF4-FFF2-40B4-BE49-F238E27FC236}">
                <a16:creationId xmlns:a16="http://schemas.microsoft.com/office/drawing/2014/main" id="{FCEC9C1D-DDE5-6D3F-AE45-3481DB7A3DEB}"/>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C3D3E13D-85AA-56C2-76A3-F178DFDF9E54}"/>
              </a:ext>
            </a:extLst>
          </p:cNvPr>
          <p:cNvSpPr/>
          <p:nvPr/>
        </p:nvSpPr>
        <p:spPr>
          <a:xfrm>
            <a:off x="7765390" y="4120589"/>
            <a:ext cx="3334186" cy="23231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90% commercial vehicles are owned by  individual and then attached with any transport union or transport aggregators. Owner adhar ID can extract all information about owner. Few trucks are owned by delivery companies they will be verified by their GST no.</a:t>
            </a:r>
          </a:p>
          <a:p>
            <a:pPr algn="ctr"/>
            <a:r>
              <a:rPr lang="en-IN" sz="1400" dirty="0">
                <a:solidFill>
                  <a:schemeClr val="tx1"/>
                </a:solidFill>
              </a:rPr>
              <a:t>Driver will select their best areas they have driven through this will help us to place drivers accordingly for efficient deliveries.</a:t>
            </a:r>
          </a:p>
        </p:txBody>
      </p:sp>
      <p:sp>
        <p:nvSpPr>
          <p:cNvPr id="39" name="Rectangle: Rounded Corners 38">
            <a:extLst>
              <a:ext uri="{FF2B5EF4-FFF2-40B4-BE49-F238E27FC236}">
                <a16:creationId xmlns:a16="http://schemas.microsoft.com/office/drawing/2014/main" id="{0ABC5DD7-BEE9-FAF8-D90F-61B6C7324EFD}"/>
              </a:ext>
            </a:extLst>
          </p:cNvPr>
          <p:cNvSpPr/>
          <p:nvPr/>
        </p:nvSpPr>
        <p:spPr>
          <a:xfrm>
            <a:off x="4226891" y="4873164"/>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List of Approved Aadhati</a:t>
            </a:r>
          </a:p>
        </p:txBody>
      </p:sp>
      <p:sp>
        <p:nvSpPr>
          <p:cNvPr id="22" name="Rectangle: Rounded Corners 21">
            <a:extLst>
              <a:ext uri="{FF2B5EF4-FFF2-40B4-BE49-F238E27FC236}">
                <a16:creationId xmlns:a16="http://schemas.microsoft.com/office/drawing/2014/main" id="{8207222A-107E-4137-F06F-84AA083A7147}"/>
              </a:ext>
            </a:extLst>
          </p:cNvPr>
          <p:cNvSpPr/>
          <p:nvPr/>
        </p:nvSpPr>
        <p:spPr>
          <a:xfrm>
            <a:off x="4226891" y="5175975"/>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Add List of Blacklisted Adhaties</a:t>
            </a:r>
          </a:p>
        </p:txBody>
      </p:sp>
      <p:sp>
        <p:nvSpPr>
          <p:cNvPr id="9" name="Rectangle: Rounded Corners 8">
            <a:extLst>
              <a:ext uri="{FF2B5EF4-FFF2-40B4-BE49-F238E27FC236}">
                <a16:creationId xmlns:a16="http://schemas.microsoft.com/office/drawing/2014/main" id="{9CB85E3A-F483-0BD8-4F55-1623D13277B8}"/>
              </a:ext>
            </a:extLst>
          </p:cNvPr>
          <p:cNvSpPr/>
          <p:nvPr/>
        </p:nvSpPr>
        <p:spPr>
          <a:xfrm>
            <a:off x="4226891" y="1200575"/>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Authorized Signatory</a:t>
            </a:r>
          </a:p>
        </p:txBody>
      </p:sp>
      <p:sp>
        <p:nvSpPr>
          <p:cNvPr id="23" name="Rectangle: Rounded Corners 22">
            <a:extLst>
              <a:ext uri="{FF2B5EF4-FFF2-40B4-BE49-F238E27FC236}">
                <a16:creationId xmlns:a16="http://schemas.microsoft.com/office/drawing/2014/main" id="{710D1BBC-8E0D-8E76-5EA2-DACFAC8A001D}"/>
              </a:ext>
            </a:extLst>
          </p:cNvPr>
          <p:cNvSpPr/>
          <p:nvPr/>
        </p:nvSpPr>
        <p:spPr>
          <a:xfrm>
            <a:off x="4276653" y="3253585"/>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No. of Home Guards on Duty</a:t>
            </a:r>
          </a:p>
        </p:txBody>
      </p:sp>
      <p:sp>
        <p:nvSpPr>
          <p:cNvPr id="15" name="Rectangle: Rounded Corners 14">
            <a:extLst>
              <a:ext uri="{FF2B5EF4-FFF2-40B4-BE49-F238E27FC236}">
                <a16:creationId xmlns:a16="http://schemas.microsoft.com/office/drawing/2014/main" id="{28EBD142-E92C-109C-178B-EFAA0012AEC2}"/>
              </a:ext>
            </a:extLst>
          </p:cNvPr>
          <p:cNvSpPr/>
          <p:nvPr/>
        </p:nvSpPr>
        <p:spPr>
          <a:xfrm>
            <a:off x="4229391" y="5478275"/>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Add List of Approved Ladanis</a:t>
            </a:r>
          </a:p>
        </p:txBody>
      </p:sp>
      <p:sp>
        <p:nvSpPr>
          <p:cNvPr id="16" name="Rectangle: Rounded Corners 15">
            <a:extLst>
              <a:ext uri="{FF2B5EF4-FFF2-40B4-BE49-F238E27FC236}">
                <a16:creationId xmlns:a16="http://schemas.microsoft.com/office/drawing/2014/main" id="{492A91D9-CCB5-B45A-FA76-2329AF72DAA2}"/>
              </a:ext>
            </a:extLst>
          </p:cNvPr>
          <p:cNvSpPr/>
          <p:nvPr/>
        </p:nvSpPr>
        <p:spPr>
          <a:xfrm>
            <a:off x="4261871" y="5780575"/>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Add List of Black Listed Ladanis</a:t>
            </a:r>
          </a:p>
        </p:txBody>
      </p:sp>
    </p:spTree>
    <p:extLst>
      <p:ext uri="{BB962C8B-B14F-4D97-AF65-F5344CB8AC3E}">
        <p14:creationId xmlns:p14="http://schemas.microsoft.com/office/powerpoint/2010/main" val="95540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50AE-BAB7-CCF1-F94E-5D54D52838AC}"/>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CCC5773C-2260-D700-E6CD-2728E53E3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968728BC-58E2-5174-B21F-2C59DE92FB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F15BBE8E-600C-4191-7310-753DFF666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0FC1C39-2591-7236-DA94-15A4EBF2B661}"/>
              </a:ext>
            </a:extLst>
          </p:cNvPr>
          <p:cNvSpPr/>
          <p:nvPr/>
        </p:nvSpPr>
        <p:spPr>
          <a:xfrm>
            <a:off x="29981" y="2041890"/>
            <a:ext cx="3756397" cy="66478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UI-9 HP Police Sign Up</a:t>
            </a:r>
          </a:p>
        </p:txBody>
      </p:sp>
      <p:sp>
        <p:nvSpPr>
          <p:cNvPr id="3" name="Rectangle 2">
            <a:extLst>
              <a:ext uri="{FF2B5EF4-FFF2-40B4-BE49-F238E27FC236}">
                <a16:creationId xmlns:a16="http://schemas.microsoft.com/office/drawing/2014/main" id="{315878BE-0C0B-8456-D7AB-87042287D2EA}"/>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Post  Profile</a:t>
            </a:r>
          </a:p>
        </p:txBody>
      </p:sp>
      <p:pic>
        <p:nvPicPr>
          <p:cNvPr id="11" name="Picture 10">
            <a:extLst>
              <a:ext uri="{FF2B5EF4-FFF2-40B4-BE49-F238E27FC236}">
                <a16:creationId xmlns:a16="http://schemas.microsoft.com/office/drawing/2014/main" id="{294120CD-937B-F714-0DE8-2F1EDC4D3457}"/>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3C5D3E45-DADF-6D25-C3F2-0A736364A5E5}"/>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0447EF4-848C-AE8F-AF85-D543AEC6FF87}"/>
              </a:ext>
            </a:extLst>
          </p:cNvPr>
          <p:cNvSpPr/>
          <p:nvPr/>
        </p:nvSpPr>
        <p:spPr>
          <a:xfrm>
            <a:off x="4232311" y="155567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Designation/ Rank</a:t>
            </a:r>
          </a:p>
        </p:txBody>
      </p:sp>
      <p:sp>
        <p:nvSpPr>
          <p:cNvPr id="8" name="Rectangle: Rounded Corners 7">
            <a:extLst>
              <a:ext uri="{FF2B5EF4-FFF2-40B4-BE49-F238E27FC236}">
                <a16:creationId xmlns:a16="http://schemas.microsoft.com/office/drawing/2014/main" id="{EF9B8E7F-A4A3-939B-D3BE-FFE3A407BEED}"/>
              </a:ext>
            </a:extLst>
          </p:cNvPr>
          <p:cNvSpPr/>
          <p:nvPr/>
        </p:nvSpPr>
        <p:spPr>
          <a:xfrm>
            <a:off x="4245737" y="22268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Google Location of duty place</a:t>
            </a:r>
          </a:p>
        </p:txBody>
      </p:sp>
      <p:sp>
        <p:nvSpPr>
          <p:cNvPr id="19" name="Rectangle: Rounded Corners 18">
            <a:extLst>
              <a:ext uri="{FF2B5EF4-FFF2-40B4-BE49-F238E27FC236}">
                <a16:creationId xmlns:a16="http://schemas.microsoft.com/office/drawing/2014/main" id="{B83E44E5-0FB0-05DB-AB1B-00C7B115CA84}"/>
              </a:ext>
            </a:extLst>
          </p:cNvPr>
          <p:cNvSpPr/>
          <p:nvPr/>
        </p:nvSpPr>
        <p:spPr>
          <a:xfrm>
            <a:off x="4263735" y="1898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Place of Apple Season 2025 Duty</a:t>
            </a:r>
          </a:p>
        </p:txBody>
      </p:sp>
      <p:sp>
        <p:nvSpPr>
          <p:cNvPr id="24" name="Rectangle 23">
            <a:extLst>
              <a:ext uri="{FF2B5EF4-FFF2-40B4-BE49-F238E27FC236}">
                <a16:creationId xmlns:a16="http://schemas.microsoft.com/office/drawing/2014/main" id="{2DF850DC-2A00-571C-853B-3355955ADE74}"/>
              </a:ext>
            </a:extLst>
          </p:cNvPr>
          <p:cNvSpPr/>
          <p:nvPr/>
        </p:nvSpPr>
        <p:spPr>
          <a:xfrm>
            <a:off x="7908457" y="2170270"/>
            <a:ext cx="2360604" cy="32008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HP Police Apple Season Post</a:t>
            </a:r>
            <a:endParaRPr lang="en-IN" b="1" dirty="0"/>
          </a:p>
        </p:txBody>
      </p:sp>
      <p:sp>
        <p:nvSpPr>
          <p:cNvPr id="25" name="Rectangle 24">
            <a:extLst>
              <a:ext uri="{FF2B5EF4-FFF2-40B4-BE49-F238E27FC236}">
                <a16:creationId xmlns:a16="http://schemas.microsoft.com/office/drawing/2014/main" id="{6D4750DF-5FA8-3037-EDE3-4D4DF03B22A8}"/>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Shimla</a:t>
            </a:r>
          </a:p>
        </p:txBody>
      </p:sp>
      <p:sp>
        <p:nvSpPr>
          <p:cNvPr id="26" name="Rectangle 25">
            <a:extLst>
              <a:ext uri="{FF2B5EF4-FFF2-40B4-BE49-F238E27FC236}">
                <a16:creationId xmlns:a16="http://schemas.microsoft.com/office/drawing/2014/main" id="{C62D012F-BD54-50C8-513B-1DD4257EB5D7}"/>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Solan</a:t>
            </a:r>
          </a:p>
        </p:txBody>
      </p:sp>
      <p:sp>
        <p:nvSpPr>
          <p:cNvPr id="27" name="Rectangle 26">
            <a:extLst>
              <a:ext uri="{FF2B5EF4-FFF2-40B4-BE49-F238E27FC236}">
                <a16:creationId xmlns:a16="http://schemas.microsoft.com/office/drawing/2014/main" id="{4D980231-E5D2-5BBC-BD66-533308323B06}"/>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err="1">
                <a:solidFill>
                  <a:schemeClr val="bg1"/>
                </a:solidFill>
              </a:rPr>
              <a:t>Parwanot</a:t>
            </a:r>
            <a:endParaRPr lang="en-IN" sz="1000" dirty="0">
              <a:solidFill>
                <a:schemeClr val="bg1"/>
              </a:solidFill>
            </a:endParaRPr>
          </a:p>
        </p:txBody>
      </p:sp>
      <p:sp>
        <p:nvSpPr>
          <p:cNvPr id="28" name="Rectangle 27">
            <a:extLst>
              <a:ext uri="{FF2B5EF4-FFF2-40B4-BE49-F238E27FC236}">
                <a16:creationId xmlns:a16="http://schemas.microsoft.com/office/drawing/2014/main" id="{24339FFE-9EB2-9199-7CBB-07989611DC5E}"/>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Pinjore</a:t>
            </a:r>
          </a:p>
        </p:txBody>
      </p:sp>
      <p:sp>
        <p:nvSpPr>
          <p:cNvPr id="29" name="Rectangle 28">
            <a:extLst>
              <a:ext uri="{FF2B5EF4-FFF2-40B4-BE49-F238E27FC236}">
                <a16:creationId xmlns:a16="http://schemas.microsoft.com/office/drawing/2014/main" id="{0BE071FF-58B3-0BFA-367E-84F8C2F04F95}"/>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Chandigarh</a:t>
            </a:r>
          </a:p>
        </p:txBody>
      </p:sp>
      <p:sp>
        <p:nvSpPr>
          <p:cNvPr id="30" name="Rectangle 29">
            <a:extLst>
              <a:ext uri="{FF2B5EF4-FFF2-40B4-BE49-F238E27FC236}">
                <a16:creationId xmlns:a16="http://schemas.microsoft.com/office/drawing/2014/main" id="{76532751-FB99-3D6E-BAFE-ADA571094CBC}"/>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Lucknow</a:t>
            </a:r>
          </a:p>
        </p:txBody>
      </p:sp>
      <p:sp>
        <p:nvSpPr>
          <p:cNvPr id="31" name="Rectangle 30">
            <a:extLst>
              <a:ext uri="{FF2B5EF4-FFF2-40B4-BE49-F238E27FC236}">
                <a16:creationId xmlns:a16="http://schemas.microsoft.com/office/drawing/2014/main" id="{FF41B838-1E6C-4277-F1D7-9A2B8B49486E}"/>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Delhi</a:t>
            </a:r>
          </a:p>
        </p:txBody>
      </p:sp>
      <p:sp>
        <p:nvSpPr>
          <p:cNvPr id="32" name="Rectangle 31">
            <a:extLst>
              <a:ext uri="{FF2B5EF4-FFF2-40B4-BE49-F238E27FC236}">
                <a16:creationId xmlns:a16="http://schemas.microsoft.com/office/drawing/2014/main" id="{81750F70-650E-4B7E-9E5B-F79828EB8DFA}"/>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HP Police Apple Season Post Dashboard</a:t>
            </a:r>
            <a:endParaRPr lang="en-IN" sz="2000" b="1" dirty="0"/>
          </a:p>
        </p:txBody>
      </p:sp>
      <p:sp>
        <p:nvSpPr>
          <p:cNvPr id="33" name="Rectangle 32">
            <a:extLst>
              <a:ext uri="{FF2B5EF4-FFF2-40B4-BE49-F238E27FC236}">
                <a16:creationId xmlns:a16="http://schemas.microsoft.com/office/drawing/2014/main" id="{215C6791-8D17-CC2F-39B8-2D9AF8AF110C}"/>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CA10C5C9-FF0D-D4C0-25CA-29ACBD7B97BA}"/>
              </a:ext>
            </a:extLst>
          </p:cNvPr>
          <p:cNvSpPr/>
          <p:nvPr/>
        </p:nvSpPr>
        <p:spPr>
          <a:xfrm>
            <a:off x="7765390" y="4120589"/>
            <a:ext cx="3334186" cy="23231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HP Police Personnel maintains a data entry vehicles. I will get the specific copy what they maintain which we will automate for them.</a:t>
            </a:r>
          </a:p>
        </p:txBody>
      </p:sp>
      <p:sp>
        <p:nvSpPr>
          <p:cNvPr id="9" name="Rectangle: Rounded Corners 8">
            <a:extLst>
              <a:ext uri="{FF2B5EF4-FFF2-40B4-BE49-F238E27FC236}">
                <a16:creationId xmlns:a16="http://schemas.microsoft.com/office/drawing/2014/main" id="{DD3DF87B-9838-FE1C-D28C-3BE3E2EC12EF}"/>
              </a:ext>
            </a:extLst>
          </p:cNvPr>
          <p:cNvSpPr/>
          <p:nvPr/>
        </p:nvSpPr>
        <p:spPr>
          <a:xfrm>
            <a:off x="4226891" y="1200575"/>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Duty Officer</a:t>
            </a:r>
          </a:p>
        </p:txBody>
      </p:sp>
      <p:sp>
        <p:nvSpPr>
          <p:cNvPr id="21" name="Rectangle: Rounded Corners 20">
            <a:extLst>
              <a:ext uri="{FF2B5EF4-FFF2-40B4-BE49-F238E27FC236}">
                <a16:creationId xmlns:a16="http://schemas.microsoft.com/office/drawing/2014/main" id="{8301695A-8FEF-A86F-A158-46F0F457606C}"/>
              </a:ext>
            </a:extLst>
          </p:cNvPr>
          <p:cNvSpPr/>
          <p:nvPr/>
        </p:nvSpPr>
        <p:spPr>
          <a:xfrm>
            <a:off x="4245737" y="263463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Vehicle Registration No. Click Photo</a:t>
            </a:r>
          </a:p>
        </p:txBody>
      </p:sp>
      <p:sp>
        <p:nvSpPr>
          <p:cNvPr id="34" name="Rectangle: Rounded Corners 33">
            <a:extLst>
              <a:ext uri="{FF2B5EF4-FFF2-40B4-BE49-F238E27FC236}">
                <a16:creationId xmlns:a16="http://schemas.microsoft.com/office/drawing/2014/main" id="{5EF649A7-FCE4-8A3A-DFB8-6218F8842D4E}"/>
              </a:ext>
            </a:extLst>
          </p:cNvPr>
          <p:cNvSpPr/>
          <p:nvPr/>
        </p:nvSpPr>
        <p:spPr>
          <a:xfrm>
            <a:off x="4278217" y="299689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No. of Boxes Loaded</a:t>
            </a:r>
          </a:p>
        </p:txBody>
      </p:sp>
      <p:sp>
        <p:nvSpPr>
          <p:cNvPr id="35" name="Rectangle: Rounded Corners 34">
            <a:extLst>
              <a:ext uri="{FF2B5EF4-FFF2-40B4-BE49-F238E27FC236}">
                <a16:creationId xmlns:a16="http://schemas.microsoft.com/office/drawing/2014/main" id="{AE981C39-BA32-3B13-273F-B324388DEFAB}"/>
              </a:ext>
            </a:extLst>
          </p:cNvPr>
          <p:cNvSpPr/>
          <p:nvPr/>
        </p:nvSpPr>
        <p:spPr>
          <a:xfrm>
            <a:off x="4265727" y="335915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Destination Market of Vehicle</a:t>
            </a:r>
          </a:p>
        </p:txBody>
      </p:sp>
    </p:spTree>
    <p:extLst>
      <p:ext uri="{BB962C8B-B14F-4D97-AF65-F5344CB8AC3E}">
        <p14:creationId xmlns:p14="http://schemas.microsoft.com/office/powerpoint/2010/main" val="40224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3C936-74B8-6320-128E-DB80924C2C72}"/>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B99E4AE5-86D5-2B28-71DC-06D353A3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D0EA6A2F-7A25-D706-B625-A2E1CB60B2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F0D3D6D1-D6F6-80A7-F127-04B65FA4D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A2010A1-7BA5-C2A6-0756-A1B1BC2B4B2A}"/>
              </a:ext>
            </a:extLst>
          </p:cNvPr>
          <p:cNvSpPr/>
          <p:nvPr/>
        </p:nvSpPr>
        <p:spPr>
          <a:xfrm>
            <a:off x="29981" y="2041890"/>
            <a:ext cx="3756397" cy="66478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UI-10 HP State Agriculture Produce Marketing Board</a:t>
            </a:r>
          </a:p>
        </p:txBody>
      </p:sp>
      <p:sp>
        <p:nvSpPr>
          <p:cNvPr id="3" name="Rectangle 2">
            <a:extLst>
              <a:ext uri="{FF2B5EF4-FFF2-40B4-BE49-F238E27FC236}">
                <a16:creationId xmlns:a16="http://schemas.microsoft.com/office/drawing/2014/main" id="{D57EB194-7F64-2A3E-CB09-F3B3E23945C5}"/>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Post  Profile</a:t>
            </a:r>
          </a:p>
        </p:txBody>
      </p:sp>
      <p:pic>
        <p:nvPicPr>
          <p:cNvPr id="11" name="Picture 10">
            <a:extLst>
              <a:ext uri="{FF2B5EF4-FFF2-40B4-BE49-F238E27FC236}">
                <a16:creationId xmlns:a16="http://schemas.microsoft.com/office/drawing/2014/main" id="{D7D7E3AD-FFEE-CADB-9223-65204F3E3888}"/>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10870EB5-4D98-3590-BBEF-B1D58B8E67F2}"/>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1F5E9ED-0D26-508B-74EE-F03936B6108A}"/>
              </a:ext>
            </a:extLst>
          </p:cNvPr>
          <p:cNvSpPr/>
          <p:nvPr/>
        </p:nvSpPr>
        <p:spPr>
          <a:xfrm>
            <a:off x="4232311" y="155567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Designation</a:t>
            </a:r>
          </a:p>
        </p:txBody>
      </p:sp>
      <p:sp>
        <p:nvSpPr>
          <p:cNvPr id="8" name="Rectangle: Rounded Corners 7">
            <a:extLst>
              <a:ext uri="{FF2B5EF4-FFF2-40B4-BE49-F238E27FC236}">
                <a16:creationId xmlns:a16="http://schemas.microsoft.com/office/drawing/2014/main" id="{2872C23C-05E2-251C-D2D6-08B8410E11D6}"/>
              </a:ext>
            </a:extLst>
          </p:cNvPr>
          <p:cNvSpPr/>
          <p:nvPr/>
        </p:nvSpPr>
        <p:spPr>
          <a:xfrm>
            <a:off x="4245737" y="22268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List of Approved traders</a:t>
            </a:r>
          </a:p>
        </p:txBody>
      </p:sp>
      <p:sp>
        <p:nvSpPr>
          <p:cNvPr id="19" name="Rectangle: Rounded Corners 18">
            <a:extLst>
              <a:ext uri="{FF2B5EF4-FFF2-40B4-BE49-F238E27FC236}">
                <a16:creationId xmlns:a16="http://schemas.microsoft.com/office/drawing/2014/main" id="{564B20F2-7CDF-0386-5EDA-8128D7B1CFF3}"/>
              </a:ext>
            </a:extLst>
          </p:cNvPr>
          <p:cNvSpPr/>
          <p:nvPr/>
        </p:nvSpPr>
        <p:spPr>
          <a:xfrm>
            <a:off x="4263735" y="1898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Office No.</a:t>
            </a:r>
          </a:p>
        </p:txBody>
      </p:sp>
      <p:sp>
        <p:nvSpPr>
          <p:cNvPr id="24" name="Rectangle 23">
            <a:extLst>
              <a:ext uri="{FF2B5EF4-FFF2-40B4-BE49-F238E27FC236}">
                <a16:creationId xmlns:a16="http://schemas.microsoft.com/office/drawing/2014/main" id="{E6ACAA7C-C603-E0C8-487E-A06410867B1E}"/>
              </a:ext>
            </a:extLst>
          </p:cNvPr>
          <p:cNvSpPr/>
          <p:nvPr/>
        </p:nvSpPr>
        <p:spPr>
          <a:xfrm>
            <a:off x="7908456" y="2170270"/>
            <a:ext cx="3035469" cy="36526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HP State Agriculture Marketing Board Shimla</a:t>
            </a:r>
            <a:endParaRPr lang="en-IN" b="1" dirty="0"/>
          </a:p>
        </p:txBody>
      </p:sp>
      <p:sp>
        <p:nvSpPr>
          <p:cNvPr id="25" name="Rectangle 24">
            <a:extLst>
              <a:ext uri="{FF2B5EF4-FFF2-40B4-BE49-F238E27FC236}">
                <a16:creationId xmlns:a16="http://schemas.microsoft.com/office/drawing/2014/main" id="{1366A5DC-72C8-EBEE-6CD2-4E3B6B2FA26F}"/>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Traders</a:t>
            </a:r>
          </a:p>
        </p:txBody>
      </p:sp>
      <p:sp>
        <p:nvSpPr>
          <p:cNvPr id="26" name="Rectangle 25">
            <a:extLst>
              <a:ext uri="{FF2B5EF4-FFF2-40B4-BE49-F238E27FC236}">
                <a16:creationId xmlns:a16="http://schemas.microsoft.com/office/drawing/2014/main" id="{A4883E60-46E2-9000-3CAD-9C5BF2C1F3A4}"/>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Ladani</a:t>
            </a:r>
          </a:p>
        </p:txBody>
      </p:sp>
      <p:sp>
        <p:nvSpPr>
          <p:cNvPr id="27" name="Rectangle 26">
            <a:extLst>
              <a:ext uri="{FF2B5EF4-FFF2-40B4-BE49-F238E27FC236}">
                <a16:creationId xmlns:a16="http://schemas.microsoft.com/office/drawing/2014/main" id="{895EDE6D-D507-4004-7D20-8781D14B5B65}"/>
              </a:ext>
            </a:extLst>
          </p:cNvPr>
          <p:cNvSpPr/>
          <p:nvPr/>
        </p:nvSpPr>
        <p:spPr>
          <a:xfrm>
            <a:off x="10187067" y="2949845"/>
            <a:ext cx="867539" cy="2023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Transporters</a:t>
            </a:r>
          </a:p>
        </p:txBody>
      </p:sp>
      <p:sp>
        <p:nvSpPr>
          <p:cNvPr id="28" name="Rectangle 27">
            <a:extLst>
              <a:ext uri="{FF2B5EF4-FFF2-40B4-BE49-F238E27FC236}">
                <a16:creationId xmlns:a16="http://schemas.microsoft.com/office/drawing/2014/main" id="{CCA6936D-C47B-5484-8D9D-F8310CCE3691}"/>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Pinjore</a:t>
            </a:r>
          </a:p>
        </p:txBody>
      </p:sp>
      <p:sp>
        <p:nvSpPr>
          <p:cNvPr id="29" name="Rectangle 28">
            <a:extLst>
              <a:ext uri="{FF2B5EF4-FFF2-40B4-BE49-F238E27FC236}">
                <a16:creationId xmlns:a16="http://schemas.microsoft.com/office/drawing/2014/main" id="{72156797-68B1-ECC4-7201-CED337047988}"/>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Chandigarh</a:t>
            </a:r>
          </a:p>
        </p:txBody>
      </p:sp>
      <p:sp>
        <p:nvSpPr>
          <p:cNvPr id="30" name="Rectangle 29">
            <a:extLst>
              <a:ext uri="{FF2B5EF4-FFF2-40B4-BE49-F238E27FC236}">
                <a16:creationId xmlns:a16="http://schemas.microsoft.com/office/drawing/2014/main" id="{39AD99E8-BAB1-FE16-BEDE-976553F059FF}"/>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Lucknow</a:t>
            </a:r>
          </a:p>
        </p:txBody>
      </p:sp>
      <p:sp>
        <p:nvSpPr>
          <p:cNvPr id="31" name="Rectangle 30">
            <a:extLst>
              <a:ext uri="{FF2B5EF4-FFF2-40B4-BE49-F238E27FC236}">
                <a16:creationId xmlns:a16="http://schemas.microsoft.com/office/drawing/2014/main" id="{3DB61E90-D8A2-B5D5-7AE9-DB171A981892}"/>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Delhi</a:t>
            </a:r>
          </a:p>
        </p:txBody>
      </p:sp>
      <p:sp>
        <p:nvSpPr>
          <p:cNvPr id="32" name="Rectangle 31">
            <a:extLst>
              <a:ext uri="{FF2B5EF4-FFF2-40B4-BE49-F238E27FC236}">
                <a16:creationId xmlns:a16="http://schemas.microsoft.com/office/drawing/2014/main" id="{10A3701C-63F7-2908-B34E-260002D20304}"/>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HP State Agriculture Board</a:t>
            </a:r>
            <a:endParaRPr lang="en-IN" sz="2000" b="1" dirty="0"/>
          </a:p>
        </p:txBody>
      </p:sp>
      <p:sp>
        <p:nvSpPr>
          <p:cNvPr id="33" name="Rectangle 32">
            <a:extLst>
              <a:ext uri="{FF2B5EF4-FFF2-40B4-BE49-F238E27FC236}">
                <a16:creationId xmlns:a16="http://schemas.microsoft.com/office/drawing/2014/main" id="{202A0912-D354-76CA-DF93-F0E8299E46A6}"/>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1E320D71-41B1-82D1-B0CC-64F0F1CC09ED}"/>
              </a:ext>
            </a:extLst>
          </p:cNvPr>
          <p:cNvSpPr/>
          <p:nvPr/>
        </p:nvSpPr>
        <p:spPr>
          <a:xfrm>
            <a:off x="7765390" y="4120589"/>
            <a:ext cx="3334186" cy="23231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HP Police Personnel maintains a data entry vehicles. I will get the specific copy what they maintain which we will automate for them.</a:t>
            </a:r>
          </a:p>
        </p:txBody>
      </p:sp>
      <p:sp>
        <p:nvSpPr>
          <p:cNvPr id="9" name="Rectangle: Rounded Corners 8">
            <a:extLst>
              <a:ext uri="{FF2B5EF4-FFF2-40B4-BE49-F238E27FC236}">
                <a16:creationId xmlns:a16="http://schemas.microsoft.com/office/drawing/2014/main" id="{FEDD7B95-4306-C951-597C-83C798C61635}"/>
              </a:ext>
            </a:extLst>
          </p:cNvPr>
          <p:cNvSpPr/>
          <p:nvPr/>
        </p:nvSpPr>
        <p:spPr>
          <a:xfrm>
            <a:off x="4226891" y="1200575"/>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Authorized Signatory</a:t>
            </a:r>
          </a:p>
        </p:txBody>
      </p:sp>
      <p:sp>
        <p:nvSpPr>
          <p:cNvPr id="21" name="Rectangle: Rounded Corners 20">
            <a:extLst>
              <a:ext uri="{FF2B5EF4-FFF2-40B4-BE49-F238E27FC236}">
                <a16:creationId xmlns:a16="http://schemas.microsoft.com/office/drawing/2014/main" id="{E0BBF4F1-3F0E-4995-2A6D-F609FC49DB18}"/>
              </a:ext>
            </a:extLst>
          </p:cNvPr>
          <p:cNvSpPr/>
          <p:nvPr/>
        </p:nvSpPr>
        <p:spPr>
          <a:xfrm>
            <a:off x="4245737" y="263463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List of Blacklisted traders</a:t>
            </a:r>
          </a:p>
        </p:txBody>
      </p:sp>
      <p:sp>
        <p:nvSpPr>
          <p:cNvPr id="34" name="Rectangle: Rounded Corners 33">
            <a:extLst>
              <a:ext uri="{FF2B5EF4-FFF2-40B4-BE49-F238E27FC236}">
                <a16:creationId xmlns:a16="http://schemas.microsoft.com/office/drawing/2014/main" id="{B6C932AF-DBCB-EC1A-954A-DE82D9688A46}"/>
              </a:ext>
            </a:extLst>
          </p:cNvPr>
          <p:cNvSpPr/>
          <p:nvPr/>
        </p:nvSpPr>
        <p:spPr>
          <a:xfrm>
            <a:off x="4278217" y="299689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List of Approved Ladanis</a:t>
            </a:r>
          </a:p>
        </p:txBody>
      </p:sp>
      <p:sp>
        <p:nvSpPr>
          <p:cNvPr id="35" name="Rectangle: Rounded Corners 34">
            <a:extLst>
              <a:ext uri="{FF2B5EF4-FFF2-40B4-BE49-F238E27FC236}">
                <a16:creationId xmlns:a16="http://schemas.microsoft.com/office/drawing/2014/main" id="{A547CBA5-FA7A-8A2A-14D9-E16C01C763EB}"/>
              </a:ext>
            </a:extLst>
          </p:cNvPr>
          <p:cNvSpPr/>
          <p:nvPr/>
        </p:nvSpPr>
        <p:spPr>
          <a:xfrm>
            <a:off x="4265727" y="335915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List of Black listed Ladanis</a:t>
            </a:r>
          </a:p>
        </p:txBody>
      </p:sp>
    </p:spTree>
    <p:extLst>
      <p:ext uri="{BB962C8B-B14F-4D97-AF65-F5344CB8AC3E}">
        <p14:creationId xmlns:p14="http://schemas.microsoft.com/office/powerpoint/2010/main" val="335432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2DB9537-CA63-65AA-96B5-FD18BC55C3E0}"/>
              </a:ext>
            </a:extLst>
          </p:cNvPr>
          <p:cNvGraphicFramePr>
            <a:graphicFrameLocks noGrp="1"/>
          </p:cNvGraphicFramePr>
          <p:nvPr>
            <p:extLst>
              <p:ext uri="{D42A27DB-BD31-4B8C-83A1-F6EECF244321}">
                <p14:modId xmlns:p14="http://schemas.microsoft.com/office/powerpoint/2010/main" val="3158758129"/>
              </p:ext>
            </p:extLst>
          </p:nvPr>
        </p:nvGraphicFramePr>
        <p:xfrm>
          <a:off x="0" y="0"/>
          <a:ext cx="12191999" cy="6857996"/>
        </p:xfrm>
        <a:graphic>
          <a:graphicData uri="http://schemas.openxmlformats.org/drawingml/2006/table">
            <a:tbl>
              <a:tblPr>
                <a:tableStyleId>{5C22544A-7EE6-4342-B048-85BDC9FD1C3A}</a:tableStyleId>
              </a:tblPr>
              <a:tblGrid>
                <a:gridCol w="522228">
                  <a:extLst>
                    <a:ext uri="{9D8B030D-6E8A-4147-A177-3AD203B41FA5}">
                      <a16:colId xmlns:a16="http://schemas.microsoft.com/office/drawing/2014/main" val="2967367982"/>
                    </a:ext>
                  </a:extLst>
                </a:gridCol>
                <a:gridCol w="1009304">
                  <a:extLst>
                    <a:ext uri="{9D8B030D-6E8A-4147-A177-3AD203B41FA5}">
                      <a16:colId xmlns:a16="http://schemas.microsoft.com/office/drawing/2014/main" val="2216569209"/>
                    </a:ext>
                  </a:extLst>
                </a:gridCol>
                <a:gridCol w="888790">
                  <a:extLst>
                    <a:ext uri="{9D8B030D-6E8A-4147-A177-3AD203B41FA5}">
                      <a16:colId xmlns:a16="http://schemas.microsoft.com/office/drawing/2014/main" val="811864558"/>
                    </a:ext>
                  </a:extLst>
                </a:gridCol>
                <a:gridCol w="1285482">
                  <a:extLst>
                    <a:ext uri="{9D8B030D-6E8A-4147-A177-3AD203B41FA5}">
                      <a16:colId xmlns:a16="http://schemas.microsoft.com/office/drawing/2014/main" val="906466245"/>
                    </a:ext>
                  </a:extLst>
                </a:gridCol>
                <a:gridCol w="1606853">
                  <a:extLst>
                    <a:ext uri="{9D8B030D-6E8A-4147-A177-3AD203B41FA5}">
                      <a16:colId xmlns:a16="http://schemas.microsoft.com/office/drawing/2014/main" val="2735311067"/>
                    </a:ext>
                  </a:extLst>
                </a:gridCol>
                <a:gridCol w="743171">
                  <a:extLst>
                    <a:ext uri="{9D8B030D-6E8A-4147-A177-3AD203B41FA5}">
                      <a16:colId xmlns:a16="http://schemas.microsoft.com/office/drawing/2014/main" val="1050721368"/>
                    </a:ext>
                  </a:extLst>
                </a:gridCol>
                <a:gridCol w="803426">
                  <a:extLst>
                    <a:ext uri="{9D8B030D-6E8A-4147-A177-3AD203B41FA5}">
                      <a16:colId xmlns:a16="http://schemas.microsoft.com/office/drawing/2014/main" val="1767716563"/>
                    </a:ext>
                  </a:extLst>
                </a:gridCol>
                <a:gridCol w="482056">
                  <a:extLst>
                    <a:ext uri="{9D8B030D-6E8A-4147-A177-3AD203B41FA5}">
                      <a16:colId xmlns:a16="http://schemas.microsoft.com/office/drawing/2014/main" val="788270118"/>
                    </a:ext>
                  </a:extLst>
                </a:gridCol>
                <a:gridCol w="903854">
                  <a:extLst>
                    <a:ext uri="{9D8B030D-6E8A-4147-A177-3AD203B41FA5}">
                      <a16:colId xmlns:a16="http://schemas.microsoft.com/office/drawing/2014/main" val="3494261298"/>
                    </a:ext>
                  </a:extLst>
                </a:gridCol>
                <a:gridCol w="587505">
                  <a:extLst>
                    <a:ext uri="{9D8B030D-6E8A-4147-A177-3AD203B41FA5}">
                      <a16:colId xmlns:a16="http://schemas.microsoft.com/office/drawing/2014/main" val="2629267545"/>
                    </a:ext>
                  </a:extLst>
                </a:gridCol>
                <a:gridCol w="964114">
                  <a:extLst>
                    <a:ext uri="{9D8B030D-6E8A-4147-A177-3AD203B41FA5}">
                      <a16:colId xmlns:a16="http://schemas.microsoft.com/office/drawing/2014/main" val="3643746717"/>
                    </a:ext>
                  </a:extLst>
                </a:gridCol>
                <a:gridCol w="883769">
                  <a:extLst>
                    <a:ext uri="{9D8B030D-6E8A-4147-A177-3AD203B41FA5}">
                      <a16:colId xmlns:a16="http://schemas.microsoft.com/office/drawing/2014/main" val="659942113"/>
                    </a:ext>
                  </a:extLst>
                </a:gridCol>
                <a:gridCol w="527250">
                  <a:extLst>
                    <a:ext uri="{9D8B030D-6E8A-4147-A177-3AD203B41FA5}">
                      <a16:colId xmlns:a16="http://schemas.microsoft.com/office/drawing/2014/main" val="2981422839"/>
                    </a:ext>
                  </a:extLst>
                </a:gridCol>
                <a:gridCol w="984197">
                  <a:extLst>
                    <a:ext uri="{9D8B030D-6E8A-4147-A177-3AD203B41FA5}">
                      <a16:colId xmlns:a16="http://schemas.microsoft.com/office/drawing/2014/main" val="724260521"/>
                    </a:ext>
                  </a:extLst>
                </a:gridCol>
              </a:tblGrid>
              <a:tr h="1206720">
                <a:tc>
                  <a:txBody>
                    <a:bodyPr/>
                    <a:lstStyle/>
                    <a:p>
                      <a:pPr algn="ctr" fontAlgn="ctr"/>
                      <a:r>
                        <a:rPr lang="en-IN" sz="1400" u="none" strike="noStrike" dirty="0">
                          <a:solidFill>
                            <a:srgbClr val="002060"/>
                          </a:solidFill>
                          <a:effectLst/>
                        </a:rPr>
                        <a:t>Quality</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Fruit Variety Category</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a:solidFill>
                            <a:srgbClr val="002060"/>
                          </a:solidFill>
                          <a:effectLst/>
                        </a:rPr>
                        <a:t>Fruit Variety</a:t>
                      </a:r>
                      <a:endParaRPr lang="en-IN" sz="1400" b="1" i="0" u="none" strike="noStrike">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Category Name</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Size in MM</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a:solidFill>
                            <a:srgbClr val="002060"/>
                          </a:solidFill>
                          <a:effectLst/>
                        </a:rPr>
                        <a:t>Avg. Weight Per Pieces</a:t>
                      </a:r>
                      <a:endParaRPr lang="en-IN" sz="1400" b="1" i="0" u="none" strike="noStrike">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US" sz="1400" u="none" strike="noStrike" dirty="0">
                          <a:solidFill>
                            <a:srgbClr val="002060"/>
                          </a:solidFill>
                          <a:effectLst/>
                        </a:rPr>
                        <a:t>No. of Pieces in Box</a:t>
                      </a:r>
                      <a:endParaRPr lang="en-US"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a:solidFill>
                            <a:srgbClr val="002060"/>
                          </a:solidFill>
                          <a:effectLst/>
                        </a:rPr>
                        <a:t>No. of Layers</a:t>
                      </a:r>
                      <a:endParaRPr lang="en-IN" sz="1400" b="1" i="0" u="none" strike="noStrike">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Avg. Gross Box Weight</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No. of Boxes</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Total Weight in Kg</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Auction Price Per Kg</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IN" sz="1400" u="none" strike="noStrike" dirty="0">
                          <a:solidFill>
                            <a:srgbClr val="002060"/>
                          </a:solidFill>
                          <a:effectLst/>
                        </a:rPr>
                        <a:t>Box Value</a:t>
                      </a:r>
                      <a:endParaRPr lang="en-IN"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tc>
                  <a:txBody>
                    <a:bodyPr/>
                    <a:lstStyle/>
                    <a:p>
                      <a:pPr algn="ctr" fontAlgn="ctr"/>
                      <a:r>
                        <a:rPr lang="en-US" sz="1400" u="none" strike="noStrike" dirty="0">
                          <a:solidFill>
                            <a:srgbClr val="002060"/>
                          </a:solidFill>
                          <a:effectLst/>
                        </a:rPr>
                        <a:t>Total Price in Each Category</a:t>
                      </a:r>
                      <a:endParaRPr lang="en-US" sz="1400" b="1" i="0" u="none" strike="noStrike" dirty="0">
                        <a:solidFill>
                          <a:srgbClr val="002060"/>
                        </a:solidFill>
                        <a:effectLst/>
                        <a:latin typeface="Calibri" panose="020F0502020204030204" pitchFamily="34" charset="0"/>
                      </a:endParaRPr>
                    </a:p>
                  </a:txBody>
                  <a:tcPr marL="7581" marR="7581" marT="7581" marB="0" vert="vert270" anchor="ctr">
                    <a:solidFill>
                      <a:schemeClr val="accent4">
                        <a:lumMod val="60000"/>
                        <a:lumOff val="40000"/>
                      </a:schemeClr>
                    </a:solidFill>
                  </a:tcPr>
                </a:tc>
                <a:extLst>
                  <a:ext uri="{0D108BD9-81ED-4DB2-BD59-A6C34878D82A}">
                    <a16:rowId xmlns:a16="http://schemas.microsoft.com/office/drawing/2014/main" val="3137660526"/>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Extra Large</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&gt;80mm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250g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12</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18000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86978979"/>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Large</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&gt;75mm-&lt;80mm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24</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36000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3734915952"/>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Medium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&gt;70mm-&lt;75mm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160g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125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23</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460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34500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2413466753"/>
                  </a:ext>
                </a:extLst>
              </a:tr>
              <a:tr h="250902">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Small</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&gt;65mm-&lt;70mm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133g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150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37500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1844676020"/>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Extra Small</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&gt;60mm- &lt;65mm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116g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28</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560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1300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36400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3184549855"/>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E Extra Small</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&gt;55mm- &lt;60mm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98g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1100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38500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2112572565"/>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240 Count</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&gt;50mm-&lt;55mm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800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45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900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36000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4142090848"/>
                  </a:ext>
                </a:extLst>
              </a:tr>
              <a:tr h="238955">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Pittu</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&gt;45mm-&lt;50mm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270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52</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1040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38</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39000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1836870662"/>
                  </a:ext>
                </a:extLst>
              </a:tr>
              <a:tr h="250902">
                <a:tc>
                  <a:txBody>
                    <a:bodyPr/>
                    <a:lstStyle/>
                    <a:p>
                      <a:pPr algn="ctr" fontAlgn="b"/>
                      <a:r>
                        <a:rPr lang="en-IN" sz="1400" u="none" strike="noStrike">
                          <a:solidFill>
                            <a:schemeClr val="bg1"/>
                          </a:solidFill>
                          <a:effectLst/>
                        </a:rPr>
                        <a:t>AAA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Seprator</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&gt;40mm- &lt;45mm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65g</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32</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38</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24000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286360014"/>
                  </a:ext>
                </a:extLst>
              </a:tr>
              <a:tr h="238955">
                <a:tc>
                  <a:txBody>
                    <a:bodyPr/>
                    <a:lstStyle/>
                    <a:p>
                      <a:pPr algn="ctr" fontAlgn="b"/>
                      <a:r>
                        <a:rPr lang="en-IN" sz="1400" u="none" strike="noStrike" dirty="0">
                          <a:solidFill>
                            <a:schemeClr val="bg1"/>
                          </a:solidFill>
                          <a:effectLst/>
                        </a:rPr>
                        <a:t>GP</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Delicious </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Large</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&gt;75mm-&lt;80mm</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200g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40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2</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6400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extLst>
                  <a:ext uri="{0D108BD9-81ED-4DB2-BD59-A6C34878D82A}">
                    <a16:rowId xmlns:a16="http://schemas.microsoft.com/office/drawing/2014/main" val="1223178399"/>
                  </a:ext>
                </a:extLst>
              </a:tr>
              <a:tr h="238955">
                <a:tc>
                  <a:txBody>
                    <a:bodyPr/>
                    <a:lstStyle/>
                    <a:p>
                      <a:pPr algn="ctr" fontAlgn="b"/>
                      <a:r>
                        <a:rPr lang="en-IN" sz="1400" u="none" strike="noStrike">
                          <a:solidFill>
                            <a:schemeClr val="bg1"/>
                          </a:solidFill>
                          <a:effectLst/>
                        </a:rPr>
                        <a:t>GP</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Medium</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&gt;70mm-&lt;75mm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160g</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50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2</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6</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60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4800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extLst>
                  <a:ext uri="{0D108BD9-81ED-4DB2-BD59-A6C34878D82A}">
                    <a16:rowId xmlns:a16="http://schemas.microsoft.com/office/drawing/2014/main" val="3604659409"/>
                  </a:ext>
                </a:extLst>
              </a:tr>
              <a:tr h="238955">
                <a:tc>
                  <a:txBody>
                    <a:bodyPr/>
                    <a:lstStyle/>
                    <a:p>
                      <a:pPr algn="ctr" fontAlgn="b"/>
                      <a:r>
                        <a:rPr lang="en-IN" sz="1400" u="none" strike="noStrike">
                          <a:solidFill>
                            <a:schemeClr val="bg1"/>
                          </a:solidFill>
                          <a:effectLst/>
                        </a:rPr>
                        <a:t>GP</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Small</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&gt;65mm-&lt;70mm</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133g</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60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2</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12</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12</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144</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80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960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11520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extLst>
                  <a:ext uri="{0D108BD9-81ED-4DB2-BD59-A6C34878D82A}">
                    <a16:rowId xmlns:a16="http://schemas.microsoft.com/office/drawing/2014/main" val="4073295713"/>
                  </a:ext>
                </a:extLst>
              </a:tr>
              <a:tr h="250902">
                <a:tc>
                  <a:txBody>
                    <a:bodyPr/>
                    <a:lstStyle/>
                    <a:p>
                      <a:pPr algn="ctr" fontAlgn="b"/>
                      <a:r>
                        <a:rPr lang="en-IN" sz="1400" u="none" strike="noStrike">
                          <a:solidFill>
                            <a:schemeClr val="bg1"/>
                          </a:solidFill>
                          <a:effectLst/>
                        </a:rPr>
                        <a:t>GP</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Delicious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Extra Small</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&gt;60mm- &lt;65mm</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116g</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70</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a:solidFill>
                            <a:schemeClr val="bg1"/>
                          </a:solidFill>
                          <a:effectLst/>
                        </a:rPr>
                        <a:t>3</a:t>
                      </a:r>
                      <a:endParaRPr lang="en-IN" sz="1400" b="0" i="0" u="none" strike="noStrike">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15</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14</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168</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80</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1200</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tc>
                  <a:txBody>
                    <a:bodyPr/>
                    <a:lstStyle/>
                    <a:p>
                      <a:pPr algn="ctr" fontAlgn="b"/>
                      <a:r>
                        <a:rPr lang="en-IN" sz="1400" u="none" strike="noStrike" dirty="0">
                          <a:solidFill>
                            <a:schemeClr val="bg1"/>
                          </a:solidFill>
                          <a:effectLst/>
                        </a:rPr>
                        <a:t>16800</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00B050"/>
                    </a:solidFill>
                  </a:tcPr>
                </a:tc>
                <a:extLst>
                  <a:ext uri="{0D108BD9-81ED-4DB2-BD59-A6C34878D82A}">
                    <a16:rowId xmlns:a16="http://schemas.microsoft.com/office/drawing/2014/main" val="3194621514"/>
                  </a:ext>
                </a:extLst>
              </a:tr>
              <a:tr h="250902">
                <a:tc>
                  <a:txBody>
                    <a:bodyPr/>
                    <a:lstStyle/>
                    <a:p>
                      <a:pPr algn="ctr" fontAlgn="b"/>
                      <a:r>
                        <a:rPr lang="en-IN" sz="1400" u="none" strike="noStrike" dirty="0">
                          <a:solidFill>
                            <a:srgbClr val="002060"/>
                          </a:solidFill>
                          <a:effectLst/>
                        </a:rPr>
                        <a:t>AA</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Delicious </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Extra Large</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&gt;80mm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250g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80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4</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2671498733"/>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 </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Large</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&gt;75mm-&lt;80mm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200g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4</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4</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80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3000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1162871412"/>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Medium</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&gt;70mm-&lt;75mm</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160g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125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5</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140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5250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2814837205"/>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Small</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&gt;65mm-&lt;70mm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133g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20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8</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160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6000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1634886025"/>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Extra Small</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&gt;60mm- &lt;65mm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116g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9</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180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37.5</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2268389396"/>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E Extra Small</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&gt;55mm- &lt;60mm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98g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750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2250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2338578296"/>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240 Count</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&gt;50mm-&lt;55mm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240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3750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1136480105"/>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Pittu</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&gt;45mm-&lt;50mm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70g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270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2250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3103920621"/>
                  </a:ext>
                </a:extLst>
              </a:tr>
              <a:tr h="250902">
                <a:tc>
                  <a:txBody>
                    <a:bodyPr/>
                    <a:lstStyle/>
                    <a:p>
                      <a:pPr algn="ctr" fontAlgn="b"/>
                      <a:r>
                        <a:rPr lang="en-IN" sz="1400" u="none" strike="noStrike">
                          <a:solidFill>
                            <a:srgbClr val="002060"/>
                          </a:solidFill>
                          <a:effectLst/>
                        </a:rPr>
                        <a:t>AA</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Delicious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 </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Seprator</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&gt;40mm- &lt;45mm</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65g</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300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6</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120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37.5</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a:solidFill>
                            <a:srgbClr val="002060"/>
                          </a:solidFill>
                          <a:effectLst/>
                        </a:rPr>
                        <a:t>750</a:t>
                      </a:r>
                      <a:endParaRPr lang="en-IN" sz="1400" b="0" i="0" u="none" strike="noStrike">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tc>
                  <a:txBody>
                    <a:bodyPr/>
                    <a:lstStyle/>
                    <a:p>
                      <a:pPr algn="ctr" fontAlgn="b"/>
                      <a:r>
                        <a:rPr lang="en-IN" sz="1400" u="none" strike="noStrike" dirty="0">
                          <a:solidFill>
                            <a:srgbClr val="002060"/>
                          </a:solidFill>
                          <a:effectLst/>
                        </a:rPr>
                        <a:t>4500</a:t>
                      </a:r>
                      <a:endParaRPr lang="en-IN" sz="1400" b="0" i="0" u="none" strike="noStrike" dirty="0">
                        <a:solidFill>
                          <a:srgbClr val="002060"/>
                        </a:solidFill>
                        <a:effectLst/>
                        <a:latin typeface="Calibri" panose="020F0502020204030204" pitchFamily="34" charset="0"/>
                      </a:endParaRPr>
                    </a:p>
                  </a:txBody>
                  <a:tcPr marL="7581" marR="7581" marT="7581" marB="0" anchor="b">
                    <a:solidFill>
                      <a:schemeClr val="accent4">
                        <a:lumMod val="40000"/>
                        <a:lumOff val="60000"/>
                      </a:schemeClr>
                    </a:solidFill>
                  </a:tcPr>
                </a:tc>
                <a:extLst>
                  <a:ext uri="{0D108BD9-81ED-4DB2-BD59-A6C34878D82A}">
                    <a16:rowId xmlns:a16="http://schemas.microsoft.com/office/drawing/2014/main" val="3527509208"/>
                  </a:ext>
                </a:extLst>
              </a:tr>
              <a:tr h="250902">
                <a:tc>
                  <a:txBody>
                    <a:bodyPr/>
                    <a:lstStyle/>
                    <a:p>
                      <a:pPr algn="ctr" fontAlgn="b"/>
                      <a:r>
                        <a:rPr lang="en-IN" sz="1400" u="none" strike="noStrike">
                          <a:solidFill>
                            <a:schemeClr val="bg1"/>
                          </a:solidFill>
                          <a:effectLst/>
                        </a:rPr>
                        <a:t>AA</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William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Mix &amp; Pears</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All Sizes</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 </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20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66</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37.5</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a:solidFill>
                            <a:schemeClr val="bg1"/>
                          </a:solidFill>
                          <a:effectLst/>
                        </a:rPr>
                        <a:t>750</a:t>
                      </a:r>
                      <a:endParaRPr lang="en-IN" sz="1400" b="0" i="0" u="none" strike="noStrike">
                        <a:solidFill>
                          <a:schemeClr val="bg1"/>
                        </a:solidFill>
                        <a:effectLst/>
                        <a:latin typeface="Calibri" panose="020F0502020204030204" pitchFamily="34" charset="0"/>
                      </a:endParaRPr>
                    </a:p>
                  </a:txBody>
                  <a:tcPr marL="7581" marR="7581" marT="7581" marB="0" anchor="b">
                    <a:solidFill>
                      <a:srgbClr val="C00000"/>
                    </a:solidFill>
                  </a:tcPr>
                </a:tc>
                <a:tc>
                  <a:txBody>
                    <a:bodyPr/>
                    <a:lstStyle/>
                    <a:p>
                      <a:pPr algn="ctr" fontAlgn="b"/>
                      <a:r>
                        <a:rPr lang="en-IN" sz="1400" u="none" strike="noStrike" dirty="0">
                          <a:solidFill>
                            <a:schemeClr val="bg1"/>
                          </a:solidFill>
                          <a:effectLst/>
                        </a:rPr>
                        <a:t>2250</a:t>
                      </a:r>
                      <a:endParaRPr lang="en-IN" sz="1400" b="0" i="0" u="none" strike="noStrike" dirty="0">
                        <a:solidFill>
                          <a:schemeClr val="bg1"/>
                        </a:solidFill>
                        <a:effectLst/>
                        <a:latin typeface="Calibri" panose="020F0502020204030204" pitchFamily="34" charset="0"/>
                      </a:endParaRPr>
                    </a:p>
                  </a:txBody>
                  <a:tcPr marL="7581" marR="7581" marT="7581" marB="0" anchor="b">
                    <a:solidFill>
                      <a:srgbClr val="C00000"/>
                    </a:solidFill>
                  </a:tcPr>
                </a:tc>
                <a:extLst>
                  <a:ext uri="{0D108BD9-81ED-4DB2-BD59-A6C34878D82A}">
                    <a16:rowId xmlns:a16="http://schemas.microsoft.com/office/drawing/2014/main" val="3362944470"/>
                  </a:ext>
                </a:extLst>
              </a:tr>
            </a:tbl>
          </a:graphicData>
        </a:graphic>
      </p:graphicFrame>
    </p:spTree>
    <p:extLst>
      <p:ext uri="{BB962C8B-B14F-4D97-AF65-F5344CB8AC3E}">
        <p14:creationId xmlns:p14="http://schemas.microsoft.com/office/powerpoint/2010/main" val="149777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59899-FD6B-2818-80C8-2E29824F5248}"/>
            </a:ext>
          </a:extLst>
        </p:cNvPr>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EDB98E4-B586-A149-765B-C60998483EF0}"/>
              </a:ext>
            </a:extLst>
          </p:cNvPr>
          <p:cNvGraphicFramePr>
            <a:graphicFrameLocks/>
          </p:cNvGraphicFramePr>
          <p:nvPr>
            <p:extLst>
              <p:ext uri="{D42A27DB-BD31-4B8C-83A1-F6EECF244321}">
                <p14:modId xmlns:p14="http://schemas.microsoft.com/office/powerpoint/2010/main" val="4178101316"/>
              </p:ext>
            </p:extLst>
          </p:nvPr>
        </p:nvGraphicFramePr>
        <p:xfrm>
          <a:off x="0" y="-1"/>
          <a:ext cx="12192000" cy="6858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67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00000000-0008-0000-0000-000003000000}"/>
                  </a:ext>
                </a:extLst>
              </p:cNvPr>
              <p:cNvGraphicFramePr/>
              <p:nvPr>
                <p:extLst>
                  <p:ext uri="{D42A27DB-BD31-4B8C-83A1-F6EECF244321}">
                    <p14:modId xmlns:p14="http://schemas.microsoft.com/office/powerpoint/2010/main" val="2020064026"/>
                  </p:ext>
                </p:extLst>
              </p:nvPr>
            </p:nvGraphicFramePr>
            <p:xfrm>
              <a:off x="0" y="-1"/>
              <a:ext cx="6091240" cy="68580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00000000-0008-0000-0000-000003000000}"/>
                  </a:ext>
                </a:extLst>
              </p:cNvPr>
              <p:cNvPicPr>
                <a:picLocks noGrp="1" noRot="1" noChangeAspect="1" noMove="1" noResize="1" noEditPoints="1" noAdjustHandles="1" noChangeArrowheads="1" noChangeShapeType="1"/>
              </p:cNvPicPr>
              <p:nvPr/>
            </p:nvPicPr>
            <p:blipFill>
              <a:blip r:embed="rId3"/>
              <a:stretch>
                <a:fillRect/>
              </a:stretch>
            </p:blipFill>
            <p:spPr>
              <a:xfrm>
                <a:off x="0" y="-1"/>
                <a:ext cx="6091240" cy="6858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00000000-0008-0000-0000-000004000000}"/>
                  </a:ext>
                </a:extLst>
              </p:cNvPr>
              <p:cNvGraphicFramePr/>
              <p:nvPr>
                <p:extLst>
                  <p:ext uri="{D42A27DB-BD31-4B8C-83A1-F6EECF244321}">
                    <p14:modId xmlns:p14="http://schemas.microsoft.com/office/powerpoint/2010/main" val="1803938746"/>
                  </p:ext>
                </p:extLst>
              </p:nvPr>
            </p:nvGraphicFramePr>
            <p:xfrm>
              <a:off x="6100760" y="0"/>
              <a:ext cx="6091239" cy="68580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00000000-0008-0000-0000-000004000000}"/>
                  </a:ext>
                </a:extLst>
              </p:cNvPr>
              <p:cNvPicPr>
                <a:picLocks noGrp="1" noRot="1" noChangeAspect="1" noMove="1" noResize="1" noEditPoints="1" noAdjustHandles="1" noChangeArrowheads="1" noChangeShapeType="1"/>
              </p:cNvPicPr>
              <p:nvPr/>
            </p:nvPicPr>
            <p:blipFill>
              <a:blip r:embed="rId5"/>
              <a:stretch>
                <a:fillRect/>
              </a:stretch>
            </p:blipFill>
            <p:spPr>
              <a:xfrm>
                <a:off x="6100760" y="0"/>
                <a:ext cx="6091239" cy="6858000"/>
              </a:xfrm>
              <a:prstGeom prst="rect">
                <a:avLst/>
              </a:prstGeom>
            </p:spPr>
          </p:pic>
        </mc:Fallback>
      </mc:AlternateContent>
    </p:spTree>
    <p:extLst>
      <p:ext uri="{BB962C8B-B14F-4D97-AF65-F5344CB8AC3E}">
        <p14:creationId xmlns:p14="http://schemas.microsoft.com/office/powerpoint/2010/main" val="388754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81D4-D0EA-0D5C-D648-0172EA3FA873}"/>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E412F0BE-D639-5D4D-167E-306B7705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74A122CA-A8DE-DBAE-71E6-8E779F269F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B9BB263B-B651-0028-A6A0-9DEECCE13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5" y="20637"/>
            <a:ext cx="3666039"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6CAD32C-46DF-69C5-6E08-6D3C9EFD0A2A}"/>
              </a:ext>
            </a:extLst>
          </p:cNvPr>
          <p:cNvSpPr/>
          <p:nvPr/>
        </p:nvSpPr>
        <p:spPr>
          <a:xfrm>
            <a:off x="29981" y="2041890"/>
            <a:ext cx="3756397" cy="66478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UI-10 HP State Agriculture Produce Marketing Board</a:t>
            </a:r>
          </a:p>
        </p:txBody>
      </p:sp>
      <p:sp>
        <p:nvSpPr>
          <p:cNvPr id="3" name="Rectangle 2">
            <a:extLst>
              <a:ext uri="{FF2B5EF4-FFF2-40B4-BE49-F238E27FC236}">
                <a16:creationId xmlns:a16="http://schemas.microsoft.com/office/drawing/2014/main" id="{57840F67-1412-41F4-EAEA-CE3178D7A0B2}"/>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Commission Agent Live Screen</a:t>
            </a:r>
          </a:p>
        </p:txBody>
      </p:sp>
      <p:pic>
        <p:nvPicPr>
          <p:cNvPr id="11" name="Picture 10">
            <a:extLst>
              <a:ext uri="{FF2B5EF4-FFF2-40B4-BE49-F238E27FC236}">
                <a16:creationId xmlns:a16="http://schemas.microsoft.com/office/drawing/2014/main" id="{8164F8AE-60F6-25FB-81B8-021E51C2340D}"/>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AC631976-6952-64C0-89EA-DAC9D53CE3B4}"/>
              </a:ext>
            </a:extLst>
          </p:cNvPr>
          <p:cNvSpPr/>
          <p:nvPr/>
        </p:nvSpPr>
        <p:spPr>
          <a:xfrm>
            <a:off x="3995139" y="998066"/>
            <a:ext cx="3566442" cy="541091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a:t>
            </a:r>
          </a:p>
        </p:txBody>
      </p:sp>
      <p:sp>
        <p:nvSpPr>
          <p:cNvPr id="24" name="Rectangle 23">
            <a:extLst>
              <a:ext uri="{FF2B5EF4-FFF2-40B4-BE49-F238E27FC236}">
                <a16:creationId xmlns:a16="http://schemas.microsoft.com/office/drawing/2014/main" id="{ED48EAE7-CF64-0A90-E7E9-8429B9CA0E9D}"/>
              </a:ext>
            </a:extLst>
          </p:cNvPr>
          <p:cNvSpPr/>
          <p:nvPr/>
        </p:nvSpPr>
        <p:spPr>
          <a:xfrm>
            <a:off x="7908456" y="2170270"/>
            <a:ext cx="3035469" cy="36526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HP State Agriculture Marketing Board Shimla</a:t>
            </a:r>
            <a:endParaRPr lang="en-IN" b="1" dirty="0"/>
          </a:p>
        </p:txBody>
      </p:sp>
      <p:sp>
        <p:nvSpPr>
          <p:cNvPr id="25" name="Rectangle 24">
            <a:extLst>
              <a:ext uri="{FF2B5EF4-FFF2-40B4-BE49-F238E27FC236}">
                <a16:creationId xmlns:a16="http://schemas.microsoft.com/office/drawing/2014/main" id="{AA2F2B28-A717-B716-7220-41A88159829C}"/>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Traders</a:t>
            </a:r>
          </a:p>
        </p:txBody>
      </p:sp>
      <p:sp>
        <p:nvSpPr>
          <p:cNvPr id="26" name="Rectangle 25">
            <a:extLst>
              <a:ext uri="{FF2B5EF4-FFF2-40B4-BE49-F238E27FC236}">
                <a16:creationId xmlns:a16="http://schemas.microsoft.com/office/drawing/2014/main" id="{FC89884D-E2F3-B595-D541-9454310854E4}"/>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Ladani</a:t>
            </a:r>
          </a:p>
        </p:txBody>
      </p:sp>
      <p:sp>
        <p:nvSpPr>
          <p:cNvPr id="27" name="Rectangle 26">
            <a:extLst>
              <a:ext uri="{FF2B5EF4-FFF2-40B4-BE49-F238E27FC236}">
                <a16:creationId xmlns:a16="http://schemas.microsoft.com/office/drawing/2014/main" id="{A45F1093-D808-1A38-FE87-068CA5F1628D}"/>
              </a:ext>
            </a:extLst>
          </p:cNvPr>
          <p:cNvSpPr/>
          <p:nvPr/>
        </p:nvSpPr>
        <p:spPr>
          <a:xfrm>
            <a:off x="10187067" y="2949845"/>
            <a:ext cx="867539" cy="2023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Transporters</a:t>
            </a:r>
          </a:p>
        </p:txBody>
      </p:sp>
      <p:sp>
        <p:nvSpPr>
          <p:cNvPr id="28" name="Rectangle 27">
            <a:extLst>
              <a:ext uri="{FF2B5EF4-FFF2-40B4-BE49-F238E27FC236}">
                <a16:creationId xmlns:a16="http://schemas.microsoft.com/office/drawing/2014/main" id="{A794B14E-47F8-3E45-ACA5-5804FB02AB7E}"/>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Pinjore</a:t>
            </a:r>
          </a:p>
        </p:txBody>
      </p:sp>
      <p:sp>
        <p:nvSpPr>
          <p:cNvPr id="29" name="Rectangle 28">
            <a:extLst>
              <a:ext uri="{FF2B5EF4-FFF2-40B4-BE49-F238E27FC236}">
                <a16:creationId xmlns:a16="http://schemas.microsoft.com/office/drawing/2014/main" id="{0E07A2C8-D3FF-CF17-3E59-8F910BE27E98}"/>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Chandigarh</a:t>
            </a:r>
          </a:p>
        </p:txBody>
      </p:sp>
      <p:sp>
        <p:nvSpPr>
          <p:cNvPr id="30" name="Rectangle 29">
            <a:extLst>
              <a:ext uri="{FF2B5EF4-FFF2-40B4-BE49-F238E27FC236}">
                <a16:creationId xmlns:a16="http://schemas.microsoft.com/office/drawing/2014/main" id="{6649E2F0-97BB-944D-6B8B-5A918D3B8AF3}"/>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Lucknow</a:t>
            </a:r>
          </a:p>
        </p:txBody>
      </p:sp>
      <p:sp>
        <p:nvSpPr>
          <p:cNvPr id="31" name="Rectangle 30">
            <a:extLst>
              <a:ext uri="{FF2B5EF4-FFF2-40B4-BE49-F238E27FC236}">
                <a16:creationId xmlns:a16="http://schemas.microsoft.com/office/drawing/2014/main" id="{14171500-119E-6C4F-3428-615DC7749D8B}"/>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Delhi</a:t>
            </a:r>
          </a:p>
        </p:txBody>
      </p:sp>
      <p:sp>
        <p:nvSpPr>
          <p:cNvPr id="32" name="Rectangle 31">
            <a:extLst>
              <a:ext uri="{FF2B5EF4-FFF2-40B4-BE49-F238E27FC236}">
                <a16:creationId xmlns:a16="http://schemas.microsoft.com/office/drawing/2014/main" id="{E90B7FA5-437D-DF0B-228A-3EA17B1342BB}"/>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Buyer’s Live Bidding Screen</a:t>
            </a:r>
            <a:endParaRPr lang="en-IN" sz="2000" b="1" dirty="0"/>
          </a:p>
        </p:txBody>
      </p:sp>
      <p:sp>
        <p:nvSpPr>
          <p:cNvPr id="33" name="Rectangle 32">
            <a:extLst>
              <a:ext uri="{FF2B5EF4-FFF2-40B4-BE49-F238E27FC236}">
                <a16:creationId xmlns:a16="http://schemas.microsoft.com/office/drawing/2014/main" id="{3FEB8309-779C-D14B-6403-2A60A909A82A}"/>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94A92280-CCDF-3316-2556-5A4CD44BBBD4}"/>
              </a:ext>
            </a:extLst>
          </p:cNvPr>
          <p:cNvSpPr/>
          <p:nvPr/>
        </p:nvSpPr>
        <p:spPr>
          <a:xfrm>
            <a:off x="7765390" y="1289881"/>
            <a:ext cx="3644004" cy="535584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HP Police Personnel maintains a data entry vehicles. I will get the specific copy what they maintain which we will automate for them.</a:t>
            </a:r>
          </a:p>
        </p:txBody>
      </p:sp>
      <p:sp>
        <p:nvSpPr>
          <p:cNvPr id="10" name="Rectangle 9">
            <a:extLst>
              <a:ext uri="{FF2B5EF4-FFF2-40B4-BE49-F238E27FC236}">
                <a16:creationId xmlns:a16="http://schemas.microsoft.com/office/drawing/2014/main" id="{4FDBA313-37EE-398A-6BDD-33C4859A0B7B}"/>
              </a:ext>
            </a:extLst>
          </p:cNvPr>
          <p:cNvSpPr/>
          <p:nvPr/>
        </p:nvSpPr>
        <p:spPr>
          <a:xfrm>
            <a:off x="55356" y="727128"/>
            <a:ext cx="3756397" cy="607122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a:t>
            </a:r>
          </a:p>
        </p:txBody>
      </p:sp>
      <p:sp>
        <p:nvSpPr>
          <p:cNvPr id="13" name="Rectangle: Rounded Corners 12">
            <a:extLst>
              <a:ext uri="{FF2B5EF4-FFF2-40B4-BE49-F238E27FC236}">
                <a16:creationId xmlns:a16="http://schemas.microsoft.com/office/drawing/2014/main" id="{8F5C3647-6260-40E6-10DB-1E339A19D3F9}"/>
              </a:ext>
            </a:extLst>
          </p:cNvPr>
          <p:cNvSpPr/>
          <p:nvPr/>
        </p:nvSpPr>
        <p:spPr>
          <a:xfrm>
            <a:off x="335224" y="1087590"/>
            <a:ext cx="1506070" cy="372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Consignment No.</a:t>
            </a:r>
          </a:p>
        </p:txBody>
      </p:sp>
      <p:sp>
        <p:nvSpPr>
          <p:cNvPr id="14" name="Rectangle: Rounded Corners 13">
            <a:extLst>
              <a:ext uri="{FF2B5EF4-FFF2-40B4-BE49-F238E27FC236}">
                <a16:creationId xmlns:a16="http://schemas.microsoft.com/office/drawing/2014/main" id="{D2D7950F-4686-EB30-6DF5-1A02A99E0FA0}"/>
              </a:ext>
            </a:extLst>
          </p:cNvPr>
          <p:cNvSpPr/>
          <p:nvPr/>
        </p:nvSpPr>
        <p:spPr>
          <a:xfrm>
            <a:off x="348650" y="1562854"/>
            <a:ext cx="1506070" cy="263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Bae Price by CA</a:t>
            </a:r>
          </a:p>
        </p:txBody>
      </p:sp>
      <p:sp>
        <p:nvSpPr>
          <p:cNvPr id="15" name="Rectangle: Rounded Corners 14">
            <a:extLst>
              <a:ext uri="{FF2B5EF4-FFF2-40B4-BE49-F238E27FC236}">
                <a16:creationId xmlns:a16="http://schemas.microsoft.com/office/drawing/2014/main" id="{F34B8F33-7950-5592-AF05-04AB54EAFF2A}"/>
              </a:ext>
            </a:extLst>
          </p:cNvPr>
          <p:cNvSpPr/>
          <p:nvPr/>
        </p:nvSpPr>
        <p:spPr>
          <a:xfrm>
            <a:off x="1960366" y="1089889"/>
            <a:ext cx="1563022" cy="372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Commission Agents</a:t>
            </a:r>
          </a:p>
        </p:txBody>
      </p:sp>
      <p:sp>
        <p:nvSpPr>
          <p:cNvPr id="16" name="Rectangle: Rounded Corners 15">
            <a:extLst>
              <a:ext uri="{FF2B5EF4-FFF2-40B4-BE49-F238E27FC236}">
                <a16:creationId xmlns:a16="http://schemas.microsoft.com/office/drawing/2014/main" id="{79F1A509-244B-8C1D-F534-948E30611F9C}"/>
              </a:ext>
            </a:extLst>
          </p:cNvPr>
          <p:cNvSpPr/>
          <p:nvPr/>
        </p:nvSpPr>
        <p:spPr>
          <a:xfrm>
            <a:off x="55356" y="732488"/>
            <a:ext cx="3756397" cy="29230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Farmer – Bidding Live Screen</a:t>
            </a:r>
          </a:p>
        </p:txBody>
      </p:sp>
      <p:graphicFrame>
        <p:nvGraphicFramePr>
          <p:cNvPr id="22" name="Chart 21">
            <a:extLst>
              <a:ext uri="{FF2B5EF4-FFF2-40B4-BE49-F238E27FC236}">
                <a16:creationId xmlns:a16="http://schemas.microsoft.com/office/drawing/2014/main" id="{3A0A6DCE-2940-4B1D-B0DF-8DDEA17C7FCD}"/>
              </a:ext>
            </a:extLst>
          </p:cNvPr>
          <p:cNvGraphicFramePr>
            <a:graphicFrameLocks/>
          </p:cNvGraphicFramePr>
          <p:nvPr>
            <p:extLst>
              <p:ext uri="{D42A27DB-BD31-4B8C-83A1-F6EECF244321}">
                <p14:modId xmlns:p14="http://schemas.microsoft.com/office/powerpoint/2010/main" val="3011393924"/>
              </p:ext>
            </p:extLst>
          </p:nvPr>
        </p:nvGraphicFramePr>
        <p:xfrm>
          <a:off x="121049" y="2326023"/>
          <a:ext cx="3633891" cy="2024736"/>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cx1="http://schemas.microsoft.com/office/drawing/2015/9/8/chartex">
        <mc:Choice Requires="cx1">
          <p:graphicFrame>
            <p:nvGraphicFramePr>
              <p:cNvPr id="23" name="Chart 22">
                <a:extLst>
                  <a:ext uri="{FF2B5EF4-FFF2-40B4-BE49-F238E27FC236}">
                    <a16:creationId xmlns:a16="http://schemas.microsoft.com/office/drawing/2014/main" id="{FA9F53ED-53F0-BEE7-EE5F-44B866726AA9}"/>
                  </a:ext>
                </a:extLst>
              </p:cNvPr>
              <p:cNvGraphicFramePr/>
              <p:nvPr>
                <p:extLst>
                  <p:ext uri="{D42A27DB-BD31-4B8C-83A1-F6EECF244321}">
                    <p14:modId xmlns:p14="http://schemas.microsoft.com/office/powerpoint/2010/main" val="4125106347"/>
                  </p:ext>
                </p:extLst>
              </p:nvPr>
            </p:nvGraphicFramePr>
            <p:xfrm>
              <a:off x="121050" y="4429940"/>
              <a:ext cx="1773064" cy="1979037"/>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23" name="Chart 22">
                <a:extLst>
                  <a:ext uri="{FF2B5EF4-FFF2-40B4-BE49-F238E27FC236}">
                    <a16:creationId xmlns:a16="http://schemas.microsoft.com/office/drawing/2014/main" id="{FA9F53ED-53F0-BEE7-EE5F-44B866726AA9}"/>
                  </a:ext>
                </a:extLst>
              </p:cNvPr>
              <p:cNvPicPr>
                <a:picLocks noGrp="1" noRot="1" noChangeAspect="1" noMove="1" noResize="1" noEditPoints="1" noAdjustHandles="1" noChangeArrowheads="1" noChangeShapeType="1"/>
              </p:cNvPicPr>
              <p:nvPr/>
            </p:nvPicPr>
            <p:blipFill>
              <a:blip r:embed="rId9"/>
              <a:stretch>
                <a:fillRect/>
              </a:stretch>
            </p:blipFill>
            <p:spPr>
              <a:xfrm>
                <a:off x="121050" y="4429940"/>
                <a:ext cx="1773064" cy="197903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36" name="Chart 35">
                <a:extLst>
                  <a:ext uri="{FF2B5EF4-FFF2-40B4-BE49-F238E27FC236}">
                    <a16:creationId xmlns:a16="http://schemas.microsoft.com/office/drawing/2014/main" id="{A7B78DB5-85BF-E696-1147-47AC0C7CB0DA}"/>
                  </a:ext>
                </a:extLst>
              </p:cNvPr>
              <p:cNvGraphicFramePr/>
              <p:nvPr>
                <p:extLst>
                  <p:ext uri="{D42A27DB-BD31-4B8C-83A1-F6EECF244321}">
                    <p14:modId xmlns:p14="http://schemas.microsoft.com/office/powerpoint/2010/main" val="2278363400"/>
                  </p:ext>
                </p:extLst>
              </p:nvPr>
            </p:nvGraphicFramePr>
            <p:xfrm>
              <a:off x="1893325" y="4446270"/>
              <a:ext cx="1893053" cy="1979037"/>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36" name="Chart 35">
                <a:extLst>
                  <a:ext uri="{FF2B5EF4-FFF2-40B4-BE49-F238E27FC236}">
                    <a16:creationId xmlns:a16="http://schemas.microsoft.com/office/drawing/2014/main" id="{A7B78DB5-85BF-E696-1147-47AC0C7CB0DA}"/>
                  </a:ext>
                </a:extLst>
              </p:cNvPr>
              <p:cNvPicPr>
                <a:picLocks noGrp="1" noRot="1" noChangeAspect="1" noMove="1" noResize="1" noEditPoints="1" noAdjustHandles="1" noChangeArrowheads="1" noChangeShapeType="1"/>
              </p:cNvPicPr>
              <p:nvPr/>
            </p:nvPicPr>
            <p:blipFill>
              <a:blip r:embed="rId11"/>
              <a:stretch>
                <a:fillRect/>
              </a:stretch>
            </p:blipFill>
            <p:spPr>
              <a:xfrm>
                <a:off x="1893325" y="4446270"/>
                <a:ext cx="1893053" cy="1979037"/>
              </a:xfrm>
              <a:prstGeom prst="rect">
                <a:avLst/>
              </a:prstGeom>
            </p:spPr>
          </p:pic>
        </mc:Fallback>
      </mc:AlternateContent>
      <p:sp>
        <p:nvSpPr>
          <p:cNvPr id="38" name="Rectangle: Rounded Corners 37">
            <a:extLst>
              <a:ext uri="{FF2B5EF4-FFF2-40B4-BE49-F238E27FC236}">
                <a16:creationId xmlns:a16="http://schemas.microsoft.com/office/drawing/2014/main" id="{EF55A2FB-4387-62A4-563B-77CB9E45CDD4}"/>
              </a:ext>
            </a:extLst>
          </p:cNvPr>
          <p:cNvSpPr/>
          <p:nvPr/>
        </p:nvSpPr>
        <p:spPr>
          <a:xfrm>
            <a:off x="1966749" y="1592518"/>
            <a:ext cx="1506070" cy="263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Forward Bidding</a:t>
            </a:r>
          </a:p>
        </p:txBody>
      </p:sp>
      <p:sp>
        <p:nvSpPr>
          <p:cNvPr id="39" name="Rectangle: Rounded Corners 38">
            <a:extLst>
              <a:ext uri="{FF2B5EF4-FFF2-40B4-BE49-F238E27FC236}">
                <a16:creationId xmlns:a16="http://schemas.microsoft.com/office/drawing/2014/main" id="{B78CF5C5-FA62-3A56-B62E-0F03B1D567B1}"/>
              </a:ext>
            </a:extLst>
          </p:cNvPr>
          <p:cNvSpPr/>
          <p:nvPr/>
        </p:nvSpPr>
        <p:spPr>
          <a:xfrm>
            <a:off x="117218" y="6450561"/>
            <a:ext cx="1773064" cy="347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Highest Bid Accepted by Grower</a:t>
            </a:r>
          </a:p>
        </p:txBody>
      </p:sp>
      <p:sp>
        <p:nvSpPr>
          <p:cNvPr id="41" name="Rectangle: Rounded Corners 40">
            <a:extLst>
              <a:ext uri="{FF2B5EF4-FFF2-40B4-BE49-F238E27FC236}">
                <a16:creationId xmlns:a16="http://schemas.microsoft.com/office/drawing/2014/main" id="{DF9E48B8-FD7E-8124-7308-BB25B4325F96}"/>
              </a:ext>
            </a:extLst>
          </p:cNvPr>
          <p:cNvSpPr/>
          <p:nvPr/>
        </p:nvSpPr>
        <p:spPr>
          <a:xfrm>
            <a:off x="3998276" y="1011390"/>
            <a:ext cx="1506070" cy="372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Consignment No.</a:t>
            </a:r>
          </a:p>
        </p:txBody>
      </p:sp>
      <p:sp>
        <p:nvSpPr>
          <p:cNvPr id="42" name="Rectangle: Rounded Corners 41">
            <a:extLst>
              <a:ext uri="{FF2B5EF4-FFF2-40B4-BE49-F238E27FC236}">
                <a16:creationId xmlns:a16="http://schemas.microsoft.com/office/drawing/2014/main" id="{2287180F-2712-8A33-9D2F-8B2CCC4F257B}"/>
              </a:ext>
            </a:extLst>
          </p:cNvPr>
          <p:cNvSpPr/>
          <p:nvPr/>
        </p:nvSpPr>
        <p:spPr>
          <a:xfrm>
            <a:off x="4028031" y="1453995"/>
            <a:ext cx="1506070" cy="553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Base Price  for Gadd Bidding</a:t>
            </a:r>
          </a:p>
        </p:txBody>
      </p:sp>
      <p:sp>
        <p:nvSpPr>
          <p:cNvPr id="43" name="Rectangle: Rounded Corners 42">
            <a:extLst>
              <a:ext uri="{FF2B5EF4-FFF2-40B4-BE49-F238E27FC236}">
                <a16:creationId xmlns:a16="http://schemas.microsoft.com/office/drawing/2014/main" id="{2D20DE73-38D5-A7BE-87AD-1896874FAB18}"/>
              </a:ext>
            </a:extLst>
          </p:cNvPr>
          <p:cNvSpPr/>
          <p:nvPr/>
        </p:nvSpPr>
        <p:spPr>
          <a:xfrm>
            <a:off x="5636771" y="1013690"/>
            <a:ext cx="1924810" cy="33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Gadd / Size </a:t>
            </a:r>
          </a:p>
        </p:txBody>
      </p:sp>
      <p:sp>
        <p:nvSpPr>
          <p:cNvPr id="44" name="Rectangle: Rounded Corners 43">
            <a:extLst>
              <a:ext uri="{FF2B5EF4-FFF2-40B4-BE49-F238E27FC236}">
                <a16:creationId xmlns:a16="http://schemas.microsoft.com/office/drawing/2014/main" id="{1F48BB68-B00D-094B-72A3-7B9B7F1A1826}"/>
              </a:ext>
            </a:extLst>
          </p:cNvPr>
          <p:cNvSpPr/>
          <p:nvPr/>
        </p:nvSpPr>
        <p:spPr>
          <a:xfrm>
            <a:off x="5666527" y="1451002"/>
            <a:ext cx="1901438" cy="5390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Base Price for LMS ,ES,EES, Pittu, Separator</a:t>
            </a:r>
          </a:p>
        </p:txBody>
      </p:sp>
      <p:sp>
        <p:nvSpPr>
          <p:cNvPr id="45" name="Rectangle: Rounded Corners 44">
            <a:extLst>
              <a:ext uri="{FF2B5EF4-FFF2-40B4-BE49-F238E27FC236}">
                <a16:creationId xmlns:a16="http://schemas.microsoft.com/office/drawing/2014/main" id="{D5D56790-5AD5-F04E-5A4F-16B4AB749FC0}"/>
              </a:ext>
            </a:extLst>
          </p:cNvPr>
          <p:cNvSpPr/>
          <p:nvPr/>
        </p:nvSpPr>
        <p:spPr>
          <a:xfrm>
            <a:off x="4126005" y="2095829"/>
            <a:ext cx="3384072" cy="173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Add Buyers/Ladani for this Consignment</a:t>
            </a:r>
          </a:p>
        </p:txBody>
      </p:sp>
      <p:graphicFrame>
        <p:nvGraphicFramePr>
          <p:cNvPr id="46" name="Chart 45">
            <a:extLst>
              <a:ext uri="{FF2B5EF4-FFF2-40B4-BE49-F238E27FC236}">
                <a16:creationId xmlns:a16="http://schemas.microsoft.com/office/drawing/2014/main" id="{08B29A85-4B8F-14CB-62DD-6425DE3641F5}"/>
              </a:ext>
            </a:extLst>
          </p:cNvPr>
          <p:cNvGraphicFramePr>
            <a:graphicFrameLocks/>
          </p:cNvGraphicFramePr>
          <p:nvPr>
            <p:extLst>
              <p:ext uri="{D42A27DB-BD31-4B8C-83A1-F6EECF244321}">
                <p14:modId xmlns:p14="http://schemas.microsoft.com/office/powerpoint/2010/main" val="266891400"/>
              </p:ext>
            </p:extLst>
          </p:nvPr>
        </p:nvGraphicFramePr>
        <p:xfrm>
          <a:off x="3996362" y="2382345"/>
          <a:ext cx="3546373" cy="2120814"/>
        </p:xfrm>
        <a:graphic>
          <a:graphicData uri="http://schemas.openxmlformats.org/drawingml/2006/chart">
            <c:chart xmlns:c="http://schemas.openxmlformats.org/drawingml/2006/chart" xmlns:r="http://schemas.openxmlformats.org/officeDocument/2006/relationships" r:id="rId12"/>
          </a:graphicData>
        </a:graphic>
      </p:graphicFrame>
      <mc:AlternateContent xmlns:mc="http://schemas.openxmlformats.org/markup-compatibility/2006" xmlns:cx1="http://schemas.microsoft.com/office/drawing/2015/9/8/chartex">
        <mc:Choice Requires="cx1">
          <p:graphicFrame>
            <p:nvGraphicFramePr>
              <p:cNvPr id="47" name="Chart 46">
                <a:extLst>
                  <a:ext uri="{FF2B5EF4-FFF2-40B4-BE49-F238E27FC236}">
                    <a16:creationId xmlns:a16="http://schemas.microsoft.com/office/drawing/2014/main" id="{7489EEF1-0CD7-5F46-0C6E-82F5D02599BE}"/>
                  </a:ext>
                </a:extLst>
              </p:cNvPr>
              <p:cNvGraphicFramePr/>
              <p:nvPr>
                <p:extLst>
                  <p:ext uri="{D42A27DB-BD31-4B8C-83A1-F6EECF244321}">
                    <p14:modId xmlns:p14="http://schemas.microsoft.com/office/powerpoint/2010/main" val="4090324758"/>
                  </p:ext>
                </p:extLst>
              </p:nvPr>
            </p:nvGraphicFramePr>
            <p:xfrm>
              <a:off x="3995139" y="4533354"/>
              <a:ext cx="1662872" cy="1597518"/>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7" name="Chart 46">
                <a:extLst>
                  <a:ext uri="{FF2B5EF4-FFF2-40B4-BE49-F238E27FC236}">
                    <a16:creationId xmlns:a16="http://schemas.microsoft.com/office/drawing/2014/main" id="{7489EEF1-0CD7-5F46-0C6E-82F5D02599BE}"/>
                  </a:ext>
                </a:extLst>
              </p:cNvPr>
              <p:cNvPicPr>
                <a:picLocks noGrp="1" noRot="1" noChangeAspect="1" noMove="1" noResize="1" noEditPoints="1" noAdjustHandles="1" noChangeArrowheads="1" noChangeShapeType="1"/>
              </p:cNvPicPr>
              <p:nvPr/>
            </p:nvPicPr>
            <p:blipFill>
              <a:blip r:embed="rId14"/>
              <a:stretch>
                <a:fillRect/>
              </a:stretch>
            </p:blipFill>
            <p:spPr>
              <a:xfrm>
                <a:off x="3995139" y="4533354"/>
                <a:ext cx="1662872" cy="159751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8" name="Chart 47">
                <a:extLst>
                  <a:ext uri="{FF2B5EF4-FFF2-40B4-BE49-F238E27FC236}">
                    <a16:creationId xmlns:a16="http://schemas.microsoft.com/office/drawing/2014/main" id="{2080AA1B-E706-F774-43AA-C234BA198264}"/>
                  </a:ext>
                </a:extLst>
              </p:cNvPr>
              <p:cNvGraphicFramePr/>
              <p:nvPr>
                <p:extLst>
                  <p:ext uri="{D42A27DB-BD31-4B8C-83A1-F6EECF244321}">
                    <p14:modId xmlns:p14="http://schemas.microsoft.com/office/powerpoint/2010/main" val="2809856111"/>
                  </p:ext>
                </p:extLst>
              </p:nvPr>
            </p:nvGraphicFramePr>
            <p:xfrm>
              <a:off x="5725206" y="4549684"/>
              <a:ext cx="1817530" cy="1597518"/>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48" name="Chart 47">
                <a:extLst>
                  <a:ext uri="{FF2B5EF4-FFF2-40B4-BE49-F238E27FC236}">
                    <a16:creationId xmlns:a16="http://schemas.microsoft.com/office/drawing/2014/main" id="{2080AA1B-E706-F774-43AA-C234BA198264}"/>
                  </a:ext>
                </a:extLst>
              </p:cNvPr>
              <p:cNvPicPr>
                <a:picLocks noGrp="1" noRot="1" noChangeAspect="1" noMove="1" noResize="1" noEditPoints="1" noAdjustHandles="1" noChangeArrowheads="1" noChangeShapeType="1"/>
              </p:cNvPicPr>
              <p:nvPr/>
            </p:nvPicPr>
            <p:blipFill>
              <a:blip r:embed="rId16"/>
              <a:stretch>
                <a:fillRect/>
              </a:stretch>
            </p:blipFill>
            <p:spPr>
              <a:xfrm>
                <a:off x="5725206" y="4549684"/>
                <a:ext cx="1817530" cy="1597518"/>
              </a:xfrm>
              <a:prstGeom prst="rect">
                <a:avLst/>
              </a:prstGeom>
            </p:spPr>
          </p:pic>
        </mc:Fallback>
      </mc:AlternateContent>
      <p:sp>
        <p:nvSpPr>
          <p:cNvPr id="49" name="Rectangle: Rounded Corners 48">
            <a:extLst>
              <a:ext uri="{FF2B5EF4-FFF2-40B4-BE49-F238E27FC236}">
                <a16:creationId xmlns:a16="http://schemas.microsoft.com/office/drawing/2014/main" id="{A05F7903-F99A-750E-02A1-E6ADFD534121}"/>
              </a:ext>
            </a:extLst>
          </p:cNvPr>
          <p:cNvSpPr/>
          <p:nvPr/>
        </p:nvSpPr>
        <p:spPr>
          <a:xfrm>
            <a:off x="4126005" y="6144491"/>
            <a:ext cx="1475615" cy="2612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Bid Accepted Grower</a:t>
            </a:r>
          </a:p>
        </p:txBody>
      </p:sp>
      <p:sp>
        <p:nvSpPr>
          <p:cNvPr id="50" name="Rectangle: Rounded Corners 49">
            <a:extLst>
              <a:ext uri="{FF2B5EF4-FFF2-40B4-BE49-F238E27FC236}">
                <a16:creationId xmlns:a16="http://schemas.microsoft.com/office/drawing/2014/main" id="{B5733D10-82BC-C792-1C8B-135DD256B532}"/>
              </a:ext>
            </a:extLst>
          </p:cNvPr>
          <p:cNvSpPr/>
          <p:nvPr/>
        </p:nvSpPr>
        <p:spPr>
          <a:xfrm>
            <a:off x="5732486" y="6147201"/>
            <a:ext cx="1661983" cy="2773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Highest Bid Buyer</a:t>
            </a:r>
          </a:p>
        </p:txBody>
      </p:sp>
      <p:graphicFrame>
        <p:nvGraphicFramePr>
          <p:cNvPr id="51" name="Chart 50">
            <a:extLst>
              <a:ext uri="{FF2B5EF4-FFF2-40B4-BE49-F238E27FC236}">
                <a16:creationId xmlns:a16="http://schemas.microsoft.com/office/drawing/2014/main" id="{55F87390-08CB-4291-AE74-C447ED27D429}"/>
              </a:ext>
            </a:extLst>
          </p:cNvPr>
          <p:cNvGraphicFramePr>
            <a:graphicFrameLocks/>
          </p:cNvGraphicFramePr>
          <p:nvPr>
            <p:extLst>
              <p:ext uri="{D42A27DB-BD31-4B8C-83A1-F6EECF244321}">
                <p14:modId xmlns:p14="http://schemas.microsoft.com/office/powerpoint/2010/main" val="3018494663"/>
              </p:ext>
            </p:extLst>
          </p:nvPr>
        </p:nvGraphicFramePr>
        <p:xfrm>
          <a:off x="7781718" y="2382346"/>
          <a:ext cx="3571031" cy="2120814"/>
        </p:xfrm>
        <a:graphic>
          <a:graphicData uri="http://schemas.openxmlformats.org/drawingml/2006/chart">
            <c:chart xmlns:c="http://schemas.openxmlformats.org/drawingml/2006/chart" xmlns:r="http://schemas.openxmlformats.org/officeDocument/2006/relationships" r:id="rId17"/>
          </a:graphicData>
        </a:graphic>
      </p:graphicFrame>
      <mc:AlternateContent xmlns:mc="http://schemas.openxmlformats.org/markup-compatibility/2006" xmlns:cx1="http://schemas.microsoft.com/office/drawing/2015/9/8/chartex">
        <mc:Choice Requires="cx1">
          <p:graphicFrame>
            <p:nvGraphicFramePr>
              <p:cNvPr id="52" name="Chart 51">
                <a:extLst>
                  <a:ext uri="{FF2B5EF4-FFF2-40B4-BE49-F238E27FC236}">
                    <a16:creationId xmlns:a16="http://schemas.microsoft.com/office/drawing/2014/main" id="{4F3602B6-7B29-BCF5-892C-4349C36DDE05}"/>
                  </a:ext>
                </a:extLst>
              </p:cNvPr>
              <p:cNvGraphicFramePr/>
              <p:nvPr>
                <p:extLst>
                  <p:ext uri="{D42A27DB-BD31-4B8C-83A1-F6EECF244321}">
                    <p14:modId xmlns:p14="http://schemas.microsoft.com/office/powerpoint/2010/main" val="2688980745"/>
                  </p:ext>
                </p:extLst>
              </p:nvPr>
            </p:nvGraphicFramePr>
            <p:xfrm>
              <a:off x="7856017" y="4555122"/>
              <a:ext cx="1595678" cy="1597518"/>
            </p:xfrm>
            <a:graphic>
              <a:graphicData uri="http://schemas.microsoft.com/office/drawing/2014/chartex">
                <cx:chart xmlns:cx="http://schemas.microsoft.com/office/drawing/2014/chartex" xmlns:r="http://schemas.openxmlformats.org/officeDocument/2006/relationships" r:id="rId18"/>
              </a:graphicData>
            </a:graphic>
          </p:graphicFrame>
        </mc:Choice>
        <mc:Fallback xmlns="">
          <p:pic>
            <p:nvPicPr>
              <p:cNvPr id="52" name="Chart 51">
                <a:extLst>
                  <a:ext uri="{FF2B5EF4-FFF2-40B4-BE49-F238E27FC236}">
                    <a16:creationId xmlns:a16="http://schemas.microsoft.com/office/drawing/2014/main" id="{4F3602B6-7B29-BCF5-892C-4349C36DDE05}"/>
                  </a:ext>
                </a:extLst>
              </p:cNvPr>
              <p:cNvPicPr>
                <a:picLocks noGrp="1" noRot="1" noChangeAspect="1" noMove="1" noResize="1" noEditPoints="1" noAdjustHandles="1" noChangeArrowheads="1" noChangeShapeType="1"/>
              </p:cNvPicPr>
              <p:nvPr/>
            </p:nvPicPr>
            <p:blipFill>
              <a:blip r:embed="rId19"/>
              <a:stretch>
                <a:fillRect/>
              </a:stretch>
            </p:blipFill>
            <p:spPr>
              <a:xfrm>
                <a:off x="7856017" y="4555122"/>
                <a:ext cx="1595678" cy="159751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3" name="Chart 52">
                <a:extLst>
                  <a:ext uri="{FF2B5EF4-FFF2-40B4-BE49-F238E27FC236}">
                    <a16:creationId xmlns:a16="http://schemas.microsoft.com/office/drawing/2014/main" id="{3ADBACC6-C6B2-E77A-E5F8-0027CB3BE156}"/>
                  </a:ext>
                </a:extLst>
              </p:cNvPr>
              <p:cNvGraphicFramePr/>
              <p:nvPr>
                <p:extLst>
                  <p:ext uri="{D42A27DB-BD31-4B8C-83A1-F6EECF244321}">
                    <p14:modId xmlns:p14="http://schemas.microsoft.com/office/powerpoint/2010/main" val="1862333087"/>
                  </p:ext>
                </p:extLst>
              </p:nvPr>
            </p:nvGraphicFramePr>
            <p:xfrm>
              <a:off x="9518890" y="4571452"/>
              <a:ext cx="1817530" cy="1597518"/>
            </p:xfrm>
            <a:graphic>
              <a:graphicData uri="http://schemas.microsoft.com/office/drawing/2014/chartex">
                <cx:chart xmlns:cx="http://schemas.microsoft.com/office/drawing/2014/chartex" xmlns:r="http://schemas.openxmlformats.org/officeDocument/2006/relationships" r:id="rId20"/>
              </a:graphicData>
            </a:graphic>
          </p:graphicFrame>
        </mc:Choice>
        <mc:Fallback xmlns="">
          <p:pic>
            <p:nvPicPr>
              <p:cNvPr id="53" name="Chart 52">
                <a:extLst>
                  <a:ext uri="{FF2B5EF4-FFF2-40B4-BE49-F238E27FC236}">
                    <a16:creationId xmlns:a16="http://schemas.microsoft.com/office/drawing/2014/main" id="{3ADBACC6-C6B2-E77A-E5F8-0027CB3BE156}"/>
                  </a:ext>
                </a:extLst>
              </p:cNvPr>
              <p:cNvPicPr>
                <a:picLocks noGrp="1" noRot="1" noChangeAspect="1" noMove="1" noResize="1" noEditPoints="1" noAdjustHandles="1" noChangeArrowheads="1" noChangeShapeType="1"/>
              </p:cNvPicPr>
              <p:nvPr/>
            </p:nvPicPr>
            <p:blipFill>
              <a:blip r:embed="rId21"/>
              <a:stretch>
                <a:fillRect/>
              </a:stretch>
            </p:blipFill>
            <p:spPr>
              <a:xfrm>
                <a:off x="9518890" y="4571452"/>
                <a:ext cx="1817530" cy="1597518"/>
              </a:xfrm>
              <a:prstGeom prst="rect">
                <a:avLst/>
              </a:prstGeom>
            </p:spPr>
          </p:pic>
        </mc:Fallback>
      </mc:AlternateContent>
      <p:sp>
        <p:nvSpPr>
          <p:cNvPr id="54" name="Rectangle: Rounded Corners 53">
            <a:extLst>
              <a:ext uri="{FF2B5EF4-FFF2-40B4-BE49-F238E27FC236}">
                <a16:creationId xmlns:a16="http://schemas.microsoft.com/office/drawing/2014/main" id="{BF3EB4A7-223C-F365-FBF4-E0A8B9E000F4}"/>
              </a:ext>
            </a:extLst>
          </p:cNvPr>
          <p:cNvSpPr/>
          <p:nvPr/>
        </p:nvSpPr>
        <p:spPr>
          <a:xfrm>
            <a:off x="7919689" y="6198917"/>
            <a:ext cx="1595678" cy="2843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Commission Agents</a:t>
            </a:r>
          </a:p>
        </p:txBody>
      </p:sp>
      <p:sp>
        <p:nvSpPr>
          <p:cNvPr id="55" name="Rectangle: Rounded Corners 54">
            <a:extLst>
              <a:ext uri="{FF2B5EF4-FFF2-40B4-BE49-F238E27FC236}">
                <a16:creationId xmlns:a16="http://schemas.microsoft.com/office/drawing/2014/main" id="{E9D4F452-048B-5E9F-0BA9-89890CACAE4A}"/>
              </a:ext>
            </a:extLst>
          </p:cNvPr>
          <p:cNvSpPr/>
          <p:nvPr/>
        </p:nvSpPr>
        <p:spPr>
          <a:xfrm>
            <a:off x="9582562" y="6201627"/>
            <a:ext cx="1725917" cy="314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Bid Closed</a:t>
            </a:r>
          </a:p>
        </p:txBody>
      </p:sp>
      <p:sp>
        <p:nvSpPr>
          <p:cNvPr id="56" name="Rectangle: Rounded Corners 55">
            <a:extLst>
              <a:ext uri="{FF2B5EF4-FFF2-40B4-BE49-F238E27FC236}">
                <a16:creationId xmlns:a16="http://schemas.microsoft.com/office/drawing/2014/main" id="{8C8B9966-ED79-20A4-AB09-25B35CBFB357}"/>
              </a:ext>
            </a:extLst>
          </p:cNvPr>
          <p:cNvSpPr/>
          <p:nvPr/>
        </p:nvSpPr>
        <p:spPr>
          <a:xfrm>
            <a:off x="1984118" y="6456000"/>
            <a:ext cx="1773064" cy="347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t>Bid Closed by  Commission Agent</a:t>
            </a:r>
          </a:p>
        </p:txBody>
      </p:sp>
      <p:sp>
        <p:nvSpPr>
          <p:cNvPr id="57" name="Rectangle: Rounded Corners 56">
            <a:extLst>
              <a:ext uri="{FF2B5EF4-FFF2-40B4-BE49-F238E27FC236}">
                <a16:creationId xmlns:a16="http://schemas.microsoft.com/office/drawing/2014/main" id="{8B92C8FB-06A7-514A-453A-440299988654}"/>
              </a:ext>
            </a:extLst>
          </p:cNvPr>
          <p:cNvSpPr/>
          <p:nvPr/>
        </p:nvSpPr>
        <p:spPr>
          <a:xfrm>
            <a:off x="7808283" y="1294419"/>
            <a:ext cx="1506070" cy="3728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Consignment No.</a:t>
            </a:r>
          </a:p>
        </p:txBody>
      </p:sp>
      <p:sp>
        <p:nvSpPr>
          <p:cNvPr id="58" name="Rectangle: Rounded Corners 57">
            <a:extLst>
              <a:ext uri="{FF2B5EF4-FFF2-40B4-BE49-F238E27FC236}">
                <a16:creationId xmlns:a16="http://schemas.microsoft.com/office/drawing/2014/main" id="{5E9E9B1B-40CC-53E4-98A2-947FB19C7ED1}"/>
              </a:ext>
            </a:extLst>
          </p:cNvPr>
          <p:cNvSpPr/>
          <p:nvPr/>
        </p:nvSpPr>
        <p:spPr>
          <a:xfrm>
            <a:off x="9446778" y="1296719"/>
            <a:ext cx="1924810" cy="33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Gadd / Size </a:t>
            </a:r>
          </a:p>
        </p:txBody>
      </p:sp>
      <p:sp>
        <p:nvSpPr>
          <p:cNvPr id="59" name="Rectangle: Rounded Corners 58">
            <a:extLst>
              <a:ext uri="{FF2B5EF4-FFF2-40B4-BE49-F238E27FC236}">
                <a16:creationId xmlns:a16="http://schemas.microsoft.com/office/drawing/2014/main" id="{75193129-7916-76CE-74A3-47A40264F828}"/>
              </a:ext>
            </a:extLst>
          </p:cNvPr>
          <p:cNvSpPr/>
          <p:nvPr/>
        </p:nvSpPr>
        <p:spPr>
          <a:xfrm>
            <a:off x="7821701" y="1720698"/>
            <a:ext cx="1506070" cy="353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Base Price</a:t>
            </a:r>
          </a:p>
        </p:txBody>
      </p:sp>
      <p:sp>
        <p:nvSpPr>
          <p:cNvPr id="60" name="Rectangle: Rounded Corners 59">
            <a:extLst>
              <a:ext uri="{FF2B5EF4-FFF2-40B4-BE49-F238E27FC236}">
                <a16:creationId xmlns:a16="http://schemas.microsoft.com/office/drawing/2014/main" id="{5201974A-ADAA-F383-D6AE-DFA3EA8BD816}"/>
              </a:ext>
            </a:extLst>
          </p:cNvPr>
          <p:cNvSpPr/>
          <p:nvPr/>
        </p:nvSpPr>
        <p:spPr>
          <a:xfrm>
            <a:off x="9460197" y="1685048"/>
            <a:ext cx="1901438" cy="3539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Live Bidding Price </a:t>
            </a:r>
          </a:p>
        </p:txBody>
      </p:sp>
      <p:sp>
        <p:nvSpPr>
          <p:cNvPr id="61" name="Rectangle: Rounded Corners 60">
            <a:extLst>
              <a:ext uri="{FF2B5EF4-FFF2-40B4-BE49-F238E27FC236}">
                <a16:creationId xmlns:a16="http://schemas.microsoft.com/office/drawing/2014/main" id="{88167F6F-8D3D-46BC-9E71-96BD29838728}"/>
              </a:ext>
            </a:extLst>
          </p:cNvPr>
          <p:cNvSpPr/>
          <p:nvPr/>
        </p:nvSpPr>
        <p:spPr>
          <a:xfrm>
            <a:off x="8997043" y="2101704"/>
            <a:ext cx="800100" cy="2649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My Bid</a:t>
            </a:r>
          </a:p>
        </p:txBody>
      </p:sp>
    </p:spTree>
    <p:extLst>
      <p:ext uri="{BB962C8B-B14F-4D97-AF65-F5344CB8AC3E}">
        <p14:creationId xmlns:p14="http://schemas.microsoft.com/office/powerpoint/2010/main" val="215603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D9EA670A-E385-FDE6-5FE7-DA26CF299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6"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47E84C8-3BD3-0309-CD22-3D255A8259B4}"/>
              </a:ext>
            </a:extLst>
          </p:cNvPr>
          <p:cNvSpPr/>
          <p:nvPr/>
        </p:nvSpPr>
        <p:spPr>
          <a:xfrm>
            <a:off x="686242" y="2247253"/>
            <a:ext cx="2371752" cy="29031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UI-1 Grower Sign up</a:t>
            </a:r>
          </a:p>
        </p:txBody>
      </p:sp>
      <p:pic>
        <p:nvPicPr>
          <p:cNvPr id="7" name="Picture 6" descr="F:\FAAS\FAS-Templates\04-Farmer-Crop-info.jpg">
            <a:extLst>
              <a:ext uri="{FF2B5EF4-FFF2-40B4-BE49-F238E27FC236}">
                <a16:creationId xmlns:a16="http://schemas.microsoft.com/office/drawing/2014/main" id="{815E653F-03C4-C7A4-E326-6AC975A9A1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29907"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B68A7B0-1009-946E-9B7E-491C91288447}"/>
              </a:ext>
            </a:extLst>
          </p:cNvPr>
          <p:cNvSpPr/>
          <p:nvPr/>
        </p:nvSpPr>
        <p:spPr>
          <a:xfrm>
            <a:off x="4092313" y="113137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809FA13-6710-C9FA-FF0E-404ABCA44093}"/>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Add your Orchards</a:t>
            </a:r>
          </a:p>
        </p:txBody>
      </p:sp>
      <p:sp>
        <p:nvSpPr>
          <p:cNvPr id="11" name="Rectangle: Rounded Corners 10">
            <a:extLst>
              <a:ext uri="{FF2B5EF4-FFF2-40B4-BE49-F238E27FC236}">
                <a16:creationId xmlns:a16="http://schemas.microsoft.com/office/drawing/2014/main" id="{E1191BBB-B61F-7F50-189F-AD892ED25C56}"/>
              </a:ext>
            </a:extLst>
          </p:cNvPr>
          <p:cNvSpPr/>
          <p:nvPr/>
        </p:nvSpPr>
        <p:spPr>
          <a:xfrm>
            <a:off x="4202326" y="149571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Orchards Name</a:t>
            </a:r>
          </a:p>
        </p:txBody>
      </p:sp>
      <p:sp>
        <p:nvSpPr>
          <p:cNvPr id="12" name="Rectangle: Rounded Corners 11">
            <a:extLst>
              <a:ext uri="{FF2B5EF4-FFF2-40B4-BE49-F238E27FC236}">
                <a16:creationId xmlns:a16="http://schemas.microsoft.com/office/drawing/2014/main" id="{FA806E6D-65B1-798E-1BF8-28A56B855FA9}"/>
              </a:ext>
            </a:extLst>
          </p:cNvPr>
          <p:cNvSpPr/>
          <p:nvPr/>
        </p:nvSpPr>
        <p:spPr>
          <a:xfrm>
            <a:off x="4230742" y="182215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Total Fruiting Trees</a:t>
            </a:r>
          </a:p>
        </p:txBody>
      </p:sp>
      <p:sp>
        <p:nvSpPr>
          <p:cNvPr id="13" name="Rectangle: Rounded Corners 12">
            <a:extLst>
              <a:ext uri="{FF2B5EF4-FFF2-40B4-BE49-F238E27FC236}">
                <a16:creationId xmlns:a16="http://schemas.microsoft.com/office/drawing/2014/main" id="{E9F3DE80-5291-F6DB-C10A-79B6E8BEE127}"/>
              </a:ext>
            </a:extLst>
          </p:cNvPr>
          <p:cNvSpPr/>
          <p:nvPr/>
        </p:nvSpPr>
        <p:spPr>
          <a:xfrm>
            <a:off x="4246240" y="218064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Expected Date of Harvesting</a:t>
            </a:r>
          </a:p>
        </p:txBody>
      </p:sp>
      <p:sp>
        <p:nvSpPr>
          <p:cNvPr id="14" name="Rectangle: Rounded Corners 13">
            <a:extLst>
              <a:ext uri="{FF2B5EF4-FFF2-40B4-BE49-F238E27FC236}">
                <a16:creationId xmlns:a16="http://schemas.microsoft.com/office/drawing/2014/main" id="{7B3AB750-5457-D233-BCEC-5C6F0DA3CC7B}"/>
              </a:ext>
            </a:extLst>
          </p:cNvPr>
          <p:cNvSpPr/>
          <p:nvPr/>
        </p:nvSpPr>
        <p:spPr>
          <a:xfrm>
            <a:off x="4259158" y="2537572"/>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Orchards Location</a:t>
            </a:r>
          </a:p>
        </p:txBody>
      </p:sp>
      <p:pic>
        <p:nvPicPr>
          <p:cNvPr id="17" name="Picture 4" descr="F:\FAAS\FAS-Templates\02-Dashboard.jpg">
            <a:extLst>
              <a:ext uri="{FF2B5EF4-FFF2-40B4-BE49-F238E27FC236}">
                <a16:creationId xmlns:a16="http://schemas.microsoft.com/office/drawing/2014/main" id="{B37ECA2C-D018-A58D-6ED4-A644CBBB3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371"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B3A82C5-C571-6FD0-2CD5-5B537711ACB4}"/>
              </a:ext>
            </a:extLst>
          </p:cNvPr>
          <p:cNvSpPr/>
          <p:nvPr/>
        </p:nvSpPr>
        <p:spPr>
          <a:xfrm>
            <a:off x="7938437" y="2170271"/>
            <a:ext cx="1463901" cy="27897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My Orchards</a:t>
            </a:r>
            <a:endParaRPr lang="en-IN" dirty="0"/>
          </a:p>
        </p:txBody>
      </p:sp>
      <p:sp>
        <p:nvSpPr>
          <p:cNvPr id="19" name="Rectangle 18">
            <a:extLst>
              <a:ext uri="{FF2B5EF4-FFF2-40B4-BE49-F238E27FC236}">
                <a16:creationId xmlns:a16="http://schemas.microsoft.com/office/drawing/2014/main" id="{CEBC0C62-5EB2-7F06-B23F-0A878F5B3A0C}"/>
              </a:ext>
            </a:extLst>
          </p:cNvPr>
          <p:cNvSpPr/>
          <p:nvPr/>
        </p:nvSpPr>
        <p:spPr>
          <a:xfrm>
            <a:off x="8742821" y="2960177"/>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Orchard-1</a:t>
            </a:r>
          </a:p>
        </p:txBody>
      </p:sp>
      <p:sp>
        <p:nvSpPr>
          <p:cNvPr id="20" name="Rectangle 19">
            <a:extLst>
              <a:ext uri="{FF2B5EF4-FFF2-40B4-BE49-F238E27FC236}">
                <a16:creationId xmlns:a16="http://schemas.microsoft.com/office/drawing/2014/main" id="{A5A01A24-F26A-FE49-61A3-BAA643D44B70}"/>
              </a:ext>
            </a:extLst>
          </p:cNvPr>
          <p:cNvSpPr/>
          <p:nvPr/>
        </p:nvSpPr>
        <p:spPr>
          <a:xfrm>
            <a:off x="9433184" y="2949845"/>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Orchard-2</a:t>
            </a:r>
          </a:p>
        </p:txBody>
      </p:sp>
      <p:sp>
        <p:nvSpPr>
          <p:cNvPr id="21" name="Rectangle 20">
            <a:extLst>
              <a:ext uri="{FF2B5EF4-FFF2-40B4-BE49-F238E27FC236}">
                <a16:creationId xmlns:a16="http://schemas.microsoft.com/office/drawing/2014/main" id="{510A979A-03C0-BB0C-A3EF-ABF5DD30764F}"/>
              </a:ext>
            </a:extLst>
          </p:cNvPr>
          <p:cNvSpPr/>
          <p:nvPr/>
        </p:nvSpPr>
        <p:spPr>
          <a:xfrm>
            <a:off x="10232037" y="2949845"/>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Orchard-3</a:t>
            </a:r>
          </a:p>
        </p:txBody>
      </p:sp>
      <p:sp>
        <p:nvSpPr>
          <p:cNvPr id="22" name="Rectangle 21">
            <a:extLst>
              <a:ext uri="{FF2B5EF4-FFF2-40B4-BE49-F238E27FC236}">
                <a16:creationId xmlns:a16="http://schemas.microsoft.com/office/drawing/2014/main" id="{2292341D-0E32-B4E9-91FE-6D459D2D1688}"/>
              </a:ext>
            </a:extLst>
          </p:cNvPr>
          <p:cNvSpPr/>
          <p:nvPr/>
        </p:nvSpPr>
        <p:spPr>
          <a:xfrm>
            <a:off x="7912713" y="3587857"/>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Orchard-4</a:t>
            </a:r>
          </a:p>
        </p:txBody>
      </p:sp>
      <p:sp>
        <p:nvSpPr>
          <p:cNvPr id="23" name="Rectangle 22">
            <a:extLst>
              <a:ext uri="{FF2B5EF4-FFF2-40B4-BE49-F238E27FC236}">
                <a16:creationId xmlns:a16="http://schemas.microsoft.com/office/drawing/2014/main" id="{B88653F1-4411-ED9C-E4D6-DED5DC391406}"/>
              </a:ext>
            </a:extLst>
          </p:cNvPr>
          <p:cNvSpPr/>
          <p:nvPr/>
        </p:nvSpPr>
        <p:spPr>
          <a:xfrm>
            <a:off x="8688059" y="3583200"/>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Orchard-5</a:t>
            </a:r>
          </a:p>
        </p:txBody>
      </p:sp>
      <p:sp>
        <p:nvSpPr>
          <p:cNvPr id="24" name="Rectangle 23">
            <a:extLst>
              <a:ext uri="{FF2B5EF4-FFF2-40B4-BE49-F238E27FC236}">
                <a16:creationId xmlns:a16="http://schemas.microsoft.com/office/drawing/2014/main" id="{D2B5EBDB-210F-4072-A553-E86664554DE0}"/>
              </a:ext>
            </a:extLst>
          </p:cNvPr>
          <p:cNvSpPr/>
          <p:nvPr/>
        </p:nvSpPr>
        <p:spPr>
          <a:xfrm>
            <a:off x="9495349" y="3583200"/>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Orchard-5</a:t>
            </a:r>
          </a:p>
        </p:txBody>
      </p:sp>
      <p:sp>
        <p:nvSpPr>
          <p:cNvPr id="25" name="Rectangle 24">
            <a:extLst>
              <a:ext uri="{FF2B5EF4-FFF2-40B4-BE49-F238E27FC236}">
                <a16:creationId xmlns:a16="http://schemas.microsoft.com/office/drawing/2014/main" id="{D96FCDF7-D798-CF9F-7320-7533E3FE983B}"/>
              </a:ext>
            </a:extLst>
          </p:cNvPr>
          <p:cNvSpPr/>
          <p:nvPr/>
        </p:nvSpPr>
        <p:spPr>
          <a:xfrm>
            <a:off x="10269061" y="3583200"/>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Orchard-7</a:t>
            </a:r>
          </a:p>
        </p:txBody>
      </p:sp>
      <p:sp>
        <p:nvSpPr>
          <p:cNvPr id="26" name="Rectangle 25">
            <a:extLst>
              <a:ext uri="{FF2B5EF4-FFF2-40B4-BE49-F238E27FC236}">
                <a16:creationId xmlns:a16="http://schemas.microsoft.com/office/drawing/2014/main" id="{1A6E3DAC-5CEA-6514-DF9E-D571E9635756}"/>
              </a:ext>
            </a:extLst>
          </p:cNvPr>
          <p:cNvSpPr/>
          <p:nvPr/>
        </p:nvSpPr>
        <p:spPr>
          <a:xfrm>
            <a:off x="7901090" y="4760588"/>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Orchard-1</a:t>
            </a:r>
          </a:p>
        </p:txBody>
      </p:sp>
      <p:sp>
        <p:nvSpPr>
          <p:cNvPr id="27" name="Rectangle 26">
            <a:extLst>
              <a:ext uri="{FF2B5EF4-FFF2-40B4-BE49-F238E27FC236}">
                <a16:creationId xmlns:a16="http://schemas.microsoft.com/office/drawing/2014/main" id="{63FAE5FB-3468-CD91-F94C-254BD90678ED}"/>
              </a:ext>
            </a:extLst>
          </p:cNvPr>
          <p:cNvSpPr/>
          <p:nvPr/>
        </p:nvSpPr>
        <p:spPr>
          <a:xfrm>
            <a:off x="7901089" y="494395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Orchard-2</a:t>
            </a:r>
          </a:p>
        </p:txBody>
      </p:sp>
      <p:sp>
        <p:nvSpPr>
          <p:cNvPr id="28" name="Rectangle 27">
            <a:extLst>
              <a:ext uri="{FF2B5EF4-FFF2-40B4-BE49-F238E27FC236}">
                <a16:creationId xmlns:a16="http://schemas.microsoft.com/office/drawing/2014/main" id="{F22A1EC5-8979-24B0-DDDD-ACB5CE1659B3}"/>
              </a:ext>
            </a:extLst>
          </p:cNvPr>
          <p:cNvSpPr/>
          <p:nvPr/>
        </p:nvSpPr>
        <p:spPr>
          <a:xfrm>
            <a:off x="7901089" y="5163512"/>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Orchard-3</a:t>
            </a:r>
          </a:p>
        </p:txBody>
      </p:sp>
      <p:sp>
        <p:nvSpPr>
          <p:cNvPr id="29" name="Rectangle 28">
            <a:extLst>
              <a:ext uri="{FF2B5EF4-FFF2-40B4-BE49-F238E27FC236}">
                <a16:creationId xmlns:a16="http://schemas.microsoft.com/office/drawing/2014/main" id="{8FC56E34-159C-B777-5054-1720166A8B73}"/>
              </a:ext>
            </a:extLst>
          </p:cNvPr>
          <p:cNvSpPr/>
          <p:nvPr/>
        </p:nvSpPr>
        <p:spPr>
          <a:xfrm>
            <a:off x="7900829" y="536241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Orchard-4</a:t>
            </a:r>
          </a:p>
        </p:txBody>
      </p:sp>
      <p:sp>
        <p:nvSpPr>
          <p:cNvPr id="30" name="Rectangle 29">
            <a:extLst>
              <a:ext uri="{FF2B5EF4-FFF2-40B4-BE49-F238E27FC236}">
                <a16:creationId xmlns:a16="http://schemas.microsoft.com/office/drawing/2014/main" id="{A4C7E16D-B93A-8066-CB16-ED584F6D98FF}"/>
              </a:ext>
            </a:extLst>
          </p:cNvPr>
          <p:cNvSpPr/>
          <p:nvPr/>
        </p:nvSpPr>
        <p:spPr>
          <a:xfrm>
            <a:off x="7928382" y="5592320"/>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Orchard-5</a:t>
            </a:r>
          </a:p>
        </p:txBody>
      </p:sp>
      <p:sp>
        <p:nvSpPr>
          <p:cNvPr id="31" name="Rectangle 30">
            <a:extLst>
              <a:ext uri="{FF2B5EF4-FFF2-40B4-BE49-F238E27FC236}">
                <a16:creationId xmlns:a16="http://schemas.microsoft.com/office/drawing/2014/main" id="{952E3761-707A-7B45-EA6E-E7C8676E9A61}"/>
              </a:ext>
            </a:extLst>
          </p:cNvPr>
          <p:cNvSpPr/>
          <p:nvPr/>
        </p:nvSpPr>
        <p:spPr>
          <a:xfrm>
            <a:off x="7900828" y="578083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Orchard-5</a:t>
            </a:r>
          </a:p>
        </p:txBody>
      </p:sp>
      <p:sp>
        <p:nvSpPr>
          <p:cNvPr id="32" name="Rectangle 31">
            <a:extLst>
              <a:ext uri="{FF2B5EF4-FFF2-40B4-BE49-F238E27FC236}">
                <a16:creationId xmlns:a16="http://schemas.microsoft.com/office/drawing/2014/main" id="{955BBAAD-3AB1-0CC8-CD3C-410D5D38E8A0}"/>
              </a:ext>
            </a:extLst>
          </p:cNvPr>
          <p:cNvSpPr/>
          <p:nvPr/>
        </p:nvSpPr>
        <p:spPr>
          <a:xfrm>
            <a:off x="7910644" y="598748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Orchard-7</a:t>
            </a:r>
          </a:p>
        </p:txBody>
      </p:sp>
      <p:sp>
        <p:nvSpPr>
          <p:cNvPr id="34" name="Rectangle 33">
            <a:extLst>
              <a:ext uri="{FF2B5EF4-FFF2-40B4-BE49-F238E27FC236}">
                <a16:creationId xmlns:a16="http://schemas.microsoft.com/office/drawing/2014/main" id="{FFE8061F-F3A8-DDAF-F953-E9309755BB52}"/>
              </a:ext>
            </a:extLst>
          </p:cNvPr>
          <p:cNvSpPr/>
          <p:nvPr/>
        </p:nvSpPr>
        <p:spPr>
          <a:xfrm>
            <a:off x="8797412" y="4758008"/>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35" name="Rectangle 34">
            <a:extLst>
              <a:ext uri="{FF2B5EF4-FFF2-40B4-BE49-F238E27FC236}">
                <a16:creationId xmlns:a16="http://schemas.microsoft.com/office/drawing/2014/main" id="{3C1E7502-3C19-46C9-4AE8-DD6F7833FE7A}"/>
              </a:ext>
            </a:extLst>
          </p:cNvPr>
          <p:cNvSpPr/>
          <p:nvPr/>
        </p:nvSpPr>
        <p:spPr>
          <a:xfrm>
            <a:off x="8797414" y="494137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36" name="Rectangle 35">
            <a:extLst>
              <a:ext uri="{FF2B5EF4-FFF2-40B4-BE49-F238E27FC236}">
                <a16:creationId xmlns:a16="http://schemas.microsoft.com/office/drawing/2014/main" id="{EF7E5FD0-65B0-5360-E693-A3E289CA8EEC}"/>
              </a:ext>
            </a:extLst>
          </p:cNvPr>
          <p:cNvSpPr/>
          <p:nvPr/>
        </p:nvSpPr>
        <p:spPr>
          <a:xfrm>
            <a:off x="8797414" y="5160932"/>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37" name="Rectangle 36">
            <a:extLst>
              <a:ext uri="{FF2B5EF4-FFF2-40B4-BE49-F238E27FC236}">
                <a16:creationId xmlns:a16="http://schemas.microsoft.com/office/drawing/2014/main" id="{0B0A9A5E-F844-FF3B-9B39-A2FA7A223CB7}"/>
              </a:ext>
            </a:extLst>
          </p:cNvPr>
          <p:cNvSpPr/>
          <p:nvPr/>
        </p:nvSpPr>
        <p:spPr>
          <a:xfrm>
            <a:off x="8797154" y="535983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38" name="Rectangle 37">
            <a:extLst>
              <a:ext uri="{FF2B5EF4-FFF2-40B4-BE49-F238E27FC236}">
                <a16:creationId xmlns:a16="http://schemas.microsoft.com/office/drawing/2014/main" id="{AB450FA5-0A1B-8427-7A5C-4DFBBAB21702}"/>
              </a:ext>
            </a:extLst>
          </p:cNvPr>
          <p:cNvSpPr/>
          <p:nvPr/>
        </p:nvSpPr>
        <p:spPr>
          <a:xfrm>
            <a:off x="8824707" y="5589740"/>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39" name="Rectangle 38">
            <a:extLst>
              <a:ext uri="{FF2B5EF4-FFF2-40B4-BE49-F238E27FC236}">
                <a16:creationId xmlns:a16="http://schemas.microsoft.com/office/drawing/2014/main" id="{4323FF49-098D-72F4-A1C6-34FCCA9CAE0F}"/>
              </a:ext>
            </a:extLst>
          </p:cNvPr>
          <p:cNvSpPr/>
          <p:nvPr/>
        </p:nvSpPr>
        <p:spPr>
          <a:xfrm>
            <a:off x="8812651" y="5742137"/>
            <a:ext cx="674865" cy="1910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40" name="Rectangle 39">
            <a:extLst>
              <a:ext uri="{FF2B5EF4-FFF2-40B4-BE49-F238E27FC236}">
                <a16:creationId xmlns:a16="http://schemas.microsoft.com/office/drawing/2014/main" id="{35DB1DF8-3715-EDB8-1581-9B281696E104}"/>
              </a:ext>
            </a:extLst>
          </p:cNvPr>
          <p:cNvSpPr/>
          <p:nvPr/>
        </p:nvSpPr>
        <p:spPr>
          <a:xfrm>
            <a:off x="8822467" y="5984904"/>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DOH</a:t>
            </a:r>
          </a:p>
        </p:txBody>
      </p:sp>
      <p:sp>
        <p:nvSpPr>
          <p:cNvPr id="41" name="Rectangle 40">
            <a:extLst>
              <a:ext uri="{FF2B5EF4-FFF2-40B4-BE49-F238E27FC236}">
                <a16:creationId xmlns:a16="http://schemas.microsoft.com/office/drawing/2014/main" id="{0C340762-761C-108B-9F64-A3C875F8B4E1}"/>
              </a:ext>
            </a:extLst>
          </p:cNvPr>
          <p:cNvSpPr/>
          <p:nvPr/>
        </p:nvSpPr>
        <p:spPr>
          <a:xfrm>
            <a:off x="9662733" y="4755423"/>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150</a:t>
            </a:r>
          </a:p>
        </p:txBody>
      </p:sp>
      <p:sp>
        <p:nvSpPr>
          <p:cNvPr id="42" name="Rectangle 41">
            <a:extLst>
              <a:ext uri="{FF2B5EF4-FFF2-40B4-BE49-F238E27FC236}">
                <a16:creationId xmlns:a16="http://schemas.microsoft.com/office/drawing/2014/main" id="{9BAAAB2F-B8DC-3A9E-730C-6F805D2748DC}"/>
              </a:ext>
            </a:extLst>
          </p:cNvPr>
          <p:cNvSpPr/>
          <p:nvPr/>
        </p:nvSpPr>
        <p:spPr>
          <a:xfrm>
            <a:off x="9662732" y="4938789"/>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110</a:t>
            </a:r>
          </a:p>
        </p:txBody>
      </p:sp>
      <p:sp>
        <p:nvSpPr>
          <p:cNvPr id="43" name="Rectangle 42">
            <a:extLst>
              <a:ext uri="{FF2B5EF4-FFF2-40B4-BE49-F238E27FC236}">
                <a16:creationId xmlns:a16="http://schemas.microsoft.com/office/drawing/2014/main" id="{DEAF8BE4-BFD4-4B5F-0A72-1CF9AF5461A9}"/>
              </a:ext>
            </a:extLst>
          </p:cNvPr>
          <p:cNvSpPr/>
          <p:nvPr/>
        </p:nvSpPr>
        <p:spPr>
          <a:xfrm>
            <a:off x="9662732" y="5158347"/>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250</a:t>
            </a:r>
          </a:p>
        </p:txBody>
      </p:sp>
      <p:sp>
        <p:nvSpPr>
          <p:cNvPr id="44" name="Rectangle 43">
            <a:extLst>
              <a:ext uri="{FF2B5EF4-FFF2-40B4-BE49-F238E27FC236}">
                <a16:creationId xmlns:a16="http://schemas.microsoft.com/office/drawing/2014/main" id="{BBD2C973-D1D4-FBEA-1441-14F0D84C87B0}"/>
              </a:ext>
            </a:extLst>
          </p:cNvPr>
          <p:cNvSpPr/>
          <p:nvPr/>
        </p:nvSpPr>
        <p:spPr>
          <a:xfrm>
            <a:off x="9662472" y="5357249"/>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135</a:t>
            </a:r>
          </a:p>
        </p:txBody>
      </p:sp>
      <p:sp>
        <p:nvSpPr>
          <p:cNvPr id="45" name="Rectangle 44">
            <a:extLst>
              <a:ext uri="{FF2B5EF4-FFF2-40B4-BE49-F238E27FC236}">
                <a16:creationId xmlns:a16="http://schemas.microsoft.com/office/drawing/2014/main" id="{6C2E6DB2-6A35-8D52-C8AE-42BC657EA059}"/>
              </a:ext>
            </a:extLst>
          </p:cNvPr>
          <p:cNvSpPr/>
          <p:nvPr/>
        </p:nvSpPr>
        <p:spPr>
          <a:xfrm>
            <a:off x="9690025" y="5587155"/>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2200</a:t>
            </a:r>
          </a:p>
        </p:txBody>
      </p:sp>
      <p:sp>
        <p:nvSpPr>
          <p:cNvPr id="46" name="Rectangle 45">
            <a:extLst>
              <a:ext uri="{FF2B5EF4-FFF2-40B4-BE49-F238E27FC236}">
                <a16:creationId xmlns:a16="http://schemas.microsoft.com/office/drawing/2014/main" id="{A9923C18-ABC6-B7C0-9424-0829EA26B86B}"/>
              </a:ext>
            </a:extLst>
          </p:cNvPr>
          <p:cNvSpPr/>
          <p:nvPr/>
        </p:nvSpPr>
        <p:spPr>
          <a:xfrm>
            <a:off x="9662471" y="5775669"/>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1560</a:t>
            </a:r>
          </a:p>
        </p:txBody>
      </p:sp>
      <p:sp>
        <p:nvSpPr>
          <p:cNvPr id="47" name="Rectangle 46">
            <a:extLst>
              <a:ext uri="{FF2B5EF4-FFF2-40B4-BE49-F238E27FC236}">
                <a16:creationId xmlns:a16="http://schemas.microsoft.com/office/drawing/2014/main" id="{0451AC79-A965-65E6-9C9F-3102B150C143}"/>
              </a:ext>
            </a:extLst>
          </p:cNvPr>
          <p:cNvSpPr/>
          <p:nvPr/>
        </p:nvSpPr>
        <p:spPr>
          <a:xfrm>
            <a:off x="9672287" y="5982319"/>
            <a:ext cx="674865" cy="1084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750</a:t>
            </a:r>
          </a:p>
        </p:txBody>
      </p:sp>
      <p:sp>
        <p:nvSpPr>
          <p:cNvPr id="49" name="Rectangle 48">
            <a:extLst>
              <a:ext uri="{FF2B5EF4-FFF2-40B4-BE49-F238E27FC236}">
                <a16:creationId xmlns:a16="http://schemas.microsoft.com/office/drawing/2014/main" id="{5FB2885A-7904-3C76-144E-2AFC3C224FF9}"/>
              </a:ext>
            </a:extLst>
          </p:cNvPr>
          <p:cNvSpPr/>
          <p:nvPr/>
        </p:nvSpPr>
        <p:spPr>
          <a:xfrm>
            <a:off x="7919082" y="924764"/>
            <a:ext cx="1463901" cy="27897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Grower’s Dashboard</a:t>
            </a:r>
            <a:endParaRPr lang="en-IN" dirty="0"/>
          </a:p>
        </p:txBody>
      </p:sp>
      <p:sp>
        <p:nvSpPr>
          <p:cNvPr id="50" name="Rectangle 49">
            <a:extLst>
              <a:ext uri="{FF2B5EF4-FFF2-40B4-BE49-F238E27FC236}">
                <a16:creationId xmlns:a16="http://schemas.microsoft.com/office/drawing/2014/main" id="{6ECA42A6-00B4-CC5A-6B6F-A1045116A830}"/>
              </a:ext>
            </a:extLst>
          </p:cNvPr>
          <p:cNvSpPr/>
          <p:nvPr/>
        </p:nvSpPr>
        <p:spPr>
          <a:xfrm>
            <a:off x="7843742" y="4153538"/>
            <a:ext cx="844317"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My Orchards</a:t>
            </a:r>
            <a:endParaRPr lang="en-IN" dirty="0"/>
          </a:p>
        </p:txBody>
      </p:sp>
      <p:sp>
        <p:nvSpPr>
          <p:cNvPr id="51" name="Rectangle 50">
            <a:extLst>
              <a:ext uri="{FF2B5EF4-FFF2-40B4-BE49-F238E27FC236}">
                <a16:creationId xmlns:a16="http://schemas.microsoft.com/office/drawing/2014/main" id="{AD63FA08-B484-A8C7-3435-97A5F03F150F}"/>
              </a:ext>
            </a:extLst>
          </p:cNvPr>
          <p:cNvSpPr/>
          <p:nvPr/>
        </p:nvSpPr>
        <p:spPr>
          <a:xfrm>
            <a:off x="8647079" y="4150958"/>
            <a:ext cx="844317"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Date of Harvesting</a:t>
            </a:r>
            <a:endParaRPr lang="en-IN" dirty="0"/>
          </a:p>
        </p:txBody>
      </p:sp>
      <p:sp>
        <p:nvSpPr>
          <p:cNvPr id="52" name="Rectangle 51">
            <a:extLst>
              <a:ext uri="{FF2B5EF4-FFF2-40B4-BE49-F238E27FC236}">
                <a16:creationId xmlns:a16="http://schemas.microsoft.com/office/drawing/2014/main" id="{E777380D-0422-CD5B-9B9A-5EE6531A16B4}"/>
              </a:ext>
            </a:extLst>
          </p:cNvPr>
          <p:cNvSpPr/>
          <p:nvPr/>
        </p:nvSpPr>
        <p:spPr>
          <a:xfrm>
            <a:off x="10470023" y="4755423"/>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150</a:t>
            </a:r>
          </a:p>
        </p:txBody>
      </p:sp>
      <p:sp>
        <p:nvSpPr>
          <p:cNvPr id="53" name="Rectangle 52">
            <a:extLst>
              <a:ext uri="{FF2B5EF4-FFF2-40B4-BE49-F238E27FC236}">
                <a16:creationId xmlns:a16="http://schemas.microsoft.com/office/drawing/2014/main" id="{B61E4750-9CE6-1F09-3CAE-F8D2AE1D9399}"/>
              </a:ext>
            </a:extLst>
          </p:cNvPr>
          <p:cNvSpPr/>
          <p:nvPr/>
        </p:nvSpPr>
        <p:spPr>
          <a:xfrm>
            <a:off x="10470022" y="4938789"/>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110</a:t>
            </a:r>
          </a:p>
        </p:txBody>
      </p:sp>
      <p:sp>
        <p:nvSpPr>
          <p:cNvPr id="54" name="Rectangle 53">
            <a:extLst>
              <a:ext uri="{FF2B5EF4-FFF2-40B4-BE49-F238E27FC236}">
                <a16:creationId xmlns:a16="http://schemas.microsoft.com/office/drawing/2014/main" id="{5797DA30-5280-3F26-D36E-0C83193E768E}"/>
              </a:ext>
            </a:extLst>
          </p:cNvPr>
          <p:cNvSpPr/>
          <p:nvPr/>
        </p:nvSpPr>
        <p:spPr>
          <a:xfrm>
            <a:off x="10470022" y="5158347"/>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250</a:t>
            </a:r>
          </a:p>
        </p:txBody>
      </p:sp>
      <p:sp>
        <p:nvSpPr>
          <p:cNvPr id="55" name="Rectangle 54">
            <a:extLst>
              <a:ext uri="{FF2B5EF4-FFF2-40B4-BE49-F238E27FC236}">
                <a16:creationId xmlns:a16="http://schemas.microsoft.com/office/drawing/2014/main" id="{F9D9B627-3DC6-2E8A-F777-A3741C6958FE}"/>
              </a:ext>
            </a:extLst>
          </p:cNvPr>
          <p:cNvSpPr/>
          <p:nvPr/>
        </p:nvSpPr>
        <p:spPr>
          <a:xfrm>
            <a:off x="10469762" y="5357249"/>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135</a:t>
            </a:r>
          </a:p>
        </p:txBody>
      </p:sp>
      <p:sp>
        <p:nvSpPr>
          <p:cNvPr id="56" name="Rectangle 55">
            <a:extLst>
              <a:ext uri="{FF2B5EF4-FFF2-40B4-BE49-F238E27FC236}">
                <a16:creationId xmlns:a16="http://schemas.microsoft.com/office/drawing/2014/main" id="{6DE5E9BA-9DE5-C132-687F-8D81F18690E2}"/>
              </a:ext>
            </a:extLst>
          </p:cNvPr>
          <p:cNvSpPr/>
          <p:nvPr/>
        </p:nvSpPr>
        <p:spPr>
          <a:xfrm>
            <a:off x="10497315" y="5587155"/>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2200</a:t>
            </a:r>
          </a:p>
        </p:txBody>
      </p:sp>
      <p:sp>
        <p:nvSpPr>
          <p:cNvPr id="57" name="Rectangle 56">
            <a:extLst>
              <a:ext uri="{FF2B5EF4-FFF2-40B4-BE49-F238E27FC236}">
                <a16:creationId xmlns:a16="http://schemas.microsoft.com/office/drawing/2014/main" id="{A027B487-0B78-2F63-FCD9-D97D6813D86D}"/>
              </a:ext>
            </a:extLst>
          </p:cNvPr>
          <p:cNvSpPr/>
          <p:nvPr/>
        </p:nvSpPr>
        <p:spPr>
          <a:xfrm>
            <a:off x="10469761" y="5775669"/>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1560</a:t>
            </a:r>
          </a:p>
        </p:txBody>
      </p:sp>
      <p:sp>
        <p:nvSpPr>
          <p:cNvPr id="58" name="Rectangle 57">
            <a:extLst>
              <a:ext uri="{FF2B5EF4-FFF2-40B4-BE49-F238E27FC236}">
                <a16:creationId xmlns:a16="http://schemas.microsoft.com/office/drawing/2014/main" id="{712EBB87-69D0-76B8-7907-573F0DB61ED0}"/>
              </a:ext>
            </a:extLst>
          </p:cNvPr>
          <p:cNvSpPr/>
          <p:nvPr/>
        </p:nvSpPr>
        <p:spPr>
          <a:xfrm>
            <a:off x="10479577" y="5982319"/>
            <a:ext cx="531414" cy="1214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750</a:t>
            </a:r>
          </a:p>
        </p:txBody>
      </p:sp>
      <p:sp>
        <p:nvSpPr>
          <p:cNvPr id="59" name="Rectangle 58">
            <a:extLst>
              <a:ext uri="{FF2B5EF4-FFF2-40B4-BE49-F238E27FC236}">
                <a16:creationId xmlns:a16="http://schemas.microsoft.com/office/drawing/2014/main" id="{5626FB72-B1B1-A999-A874-8F428DE0598C}"/>
              </a:ext>
            </a:extLst>
          </p:cNvPr>
          <p:cNvSpPr/>
          <p:nvPr/>
        </p:nvSpPr>
        <p:spPr>
          <a:xfrm>
            <a:off x="9512399" y="4148376"/>
            <a:ext cx="844317" cy="31261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Fruiting Trees</a:t>
            </a:r>
            <a:endParaRPr lang="en-IN" dirty="0"/>
          </a:p>
        </p:txBody>
      </p:sp>
      <p:sp>
        <p:nvSpPr>
          <p:cNvPr id="60" name="Rectangle 59">
            <a:extLst>
              <a:ext uri="{FF2B5EF4-FFF2-40B4-BE49-F238E27FC236}">
                <a16:creationId xmlns:a16="http://schemas.microsoft.com/office/drawing/2014/main" id="{F16C8DC7-179D-5C70-E90A-4EF9C2ECE3DE}"/>
              </a:ext>
            </a:extLst>
          </p:cNvPr>
          <p:cNvSpPr/>
          <p:nvPr/>
        </p:nvSpPr>
        <p:spPr>
          <a:xfrm>
            <a:off x="10253730" y="4161294"/>
            <a:ext cx="844317" cy="31261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Expected Boxes-25</a:t>
            </a:r>
            <a:endParaRPr lang="en-IN" dirty="0"/>
          </a:p>
        </p:txBody>
      </p:sp>
      <p:sp>
        <p:nvSpPr>
          <p:cNvPr id="61" name="Rectangle: Rounded Corners 60">
            <a:extLst>
              <a:ext uri="{FF2B5EF4-FFF2-40B4-BE49-F238E27FC236}">
                <a16:creationId xmlns:a16="http://schemas.microsoft.com/office/drawing/2014/main" id="{F1B32394-F60F-EA3B-96D3-AF3FBEF1021F}"/>
              </a:ext>
            </a:extLst>
          </p:cNvPr>
          <p:cNvSpPr/>
          <p:nvPr/>
        </p:nvSpPr>
        <p:spPr>
          <a:xfrm>
            <a:off x="4276650" y="523828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Do you have your own PackHouse</a:t>
            </a:r>
          </a:p>
        </p:txBody>
      </p:sp>
      <p:sp>
        <p:nvSpPr>
          <p:cNvPr id="62" name="Rectangle: Rounded Corners 61">
            <a:extLst>
              <a:ext uri="{FF2B5EF4-FFF2-40B4-BE49-F238E27FC236}">
                <a16:creationId xmlns:a16="http://schemas.microsoft.com/office/drawing/2014/main" id="{9C5A5850-461A-1DC9-4B75-2C5B9F9C5FDA}"/>
              </a:ext>
            </a:extLst>
          </p:cNvPr>
          <p:cNvSpPr/>
          <p:nvPr/>
        </p:nvSpPr>
        <p:spPr>
          <a:xfrm>
            <a:off x="4279150" y="560054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Nearest Pack House  Name</a:t>
            </a:r>
          </a:p>
        </p:txBody>
      </p:sp>
      <p:sp>
        <p:nvSpPr>
          <p:cNvPr id="63" name="Rectangle: Rounded Corners 62">
            <a:extLst>
              <a:ext uri="{FF2B5EF4-FFF2-40B4-BE49-F238E27FC236}">
                <a16:creationId xmlns:a16="http://schemas.microsoft.com/office/drawing/2014/main" id="{549CE197-B327-C8EE-4499-4DBD62FA1421}"/>
              </a:ext>
            </a:extLst>
          </p:cNvPr>
          <p:cNvSpPr/>
          <p:nvPr/>
        </p:nvSpPr>
        <p:spPr>
          <a:xfrm>
            <a:off x="4206693" y="3564394"/>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Your Commission Agent</a:t>
            </a:r>
          </a:p>
        </p:txBody>
      </p:sp>
      <p:sp>
        <p:nvSpPr>
          <p:cNvPr id="64" name="Rectangle: Rounded Corners 63">
            <a:extLst>
              <a:ext uri="{FF2B5EF4-FFF2-40B4-BE49-F238E27FC236}">
                <a16:creationId xmlns:a16="http://schemas.microsoft.com/office/drawing/2014/main" id="{4DC4D59A-B6EA-8E12-04D9-8B812755EF21}"/>
              </a:ext>
            </a:extLst>
          </p:cNvPr>
          <p:cNvSpPr/>
          <p:nvPr/>
        </p:nvSpPr>
        <p:spPr>
          <a:xfrm>
            <a:off x="4281650" y="596280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Nearest Pack House  Cell No</a:t>
            </a:r>
          </a:p>
        </p:txBody>
      </p:sp>
      <p:sp>
        <p:nvSpPr>
          <p:cNvPr id="65" name="Rectangle: Rounded Corners 64">
            <a:extLst>
              <a:ext uri="{FF2B5EF4-FFF2-40B4-BE49-F238E27FC236}">
                <a16:creationId xmlns:a16="http://schemas.microsoft.com/office/drawing/2014/main" id="{8D254945-F301-D058-7DAD-1F3022A6C029}"/>
              </a:ext>
            </a:extLst>
          </p:cNvPr>
          <p:cNvSpPr/>
          <p:nvPr/>
        </p:nvSpPr>
        <p:spPr>
          <a:xfrm>
            <a:off x="4224183" y="3911664"/>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Your Commission Agent Cell No</a:t>
            </a:r>
          </a:p>
        </p:txBody>
      </p:sp>
      <p:sp>
        <p:nvSpPr>
          <p:cNvPr id="66" name="Rectangle: Rounded Corners 65">
            <a:extLst>
              <a:ext uri="{FF2B5EF4-FFF2-40B4-BE49-F238E27FC236}">
                <a16:creationId xmlns:a16="http://schemas.microsoft.com/office/drawing/2014/main" id="{86017012-8C00-23F3-0A3C-D73C06747381}"/>
              </a:ext>
            </a:extLst>
          </p:cNvPr>
          <p:cNvSpPr/>
          <p:nvPr/>
        </p:nvSpPr>
        <p:spPr>
          <a:xfrm>
            <a:off x="4239173" y="427142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APMC Name /Company Name</a:t>
            </a:r>
          </a:p>
        </p:txBody>
      </p:sp>
      <p:pic>
        <p:nvPicPr>
          <p:cNvPr id="68" name="Picture 67">
            <a:extLst>
              <a:ext uri="{FF2B5EF4-FFF2-40B4-BE49-F238E27FC236}">
                <a16:creationId xmlns:a16="http://schemas.microsoft.com/office/drawing/2014/main" id="{4C9E14E4-35F2-F226-CA0B-B2B99B4E7C4F}"/>
              </a:ext>
            </a:extLst>
          </p:cNvPr>
          <p:cNvPicPr>
            <a:picLocks noChangeAspect="1"/>
          </p:cNvPicPr>
          <p:nvPr/>
        </p:nvPicPr>
        <p:blipFill>
          <a:blip r:embed="rId6"/>
          <a:stretch>
            <a:fillRect/>
          </a:stretch>
        </p:blipFill>
        <p:spPr>
          <a:xfrm>
            <a:off x="5178398" y="2826595"/>
            <a:ext cx="681550" cy="634000"/>
          </a:xfrm>
          <a:prstGeom prst="rect">
            <a:avLst/>
          </a:prstGeom>
        </p:spPr>
      </p:pic>
      <p:pic>
        <p:nvPicPr>
          <p:cNvPr id="71" name="Picture 70">
            <a:extLst>
              <a:ext uri="{FF2B5EF4-FFF2-40B4-BE49-F238E27FC236}">
                <a16:creationId xmlns:a16="http://schemas.microsoft.com/office/drawing/2014/main" id="{7DDB296B-4173-B314-64E3-FAD59DA6F7E8}"/>
              </a:ext>
            </a:extLst>
          </p:cNvPr>
          <p:cNvPicPr>
            <a:picLocks noChangeAspect="1"/>
          </p:cNvPicPr>
          <p:nvPr/>
        </p:nvPicPr>
        <p:blipFill>
          <a:blip r:embed="rId6"/>
          <a:stretch>
            <a:fillRect/>
          </a:stretch>
        </p:blipFill>
        <p:spPr>
          <a:xfrm>
            <a:off x="5210878" y="4582936"/>
            <a:ext cx="681550" cy="634000"/>
          </a:xfrm>
          <a:prstGeom prst="rect">
            <a:avLst/>
          </a:prstGeom>
        </p:spPr>
      </p:pic>
    </p:spTree>
    <p:extLst>
      <p:ext uri="{BB962C8B-B14F-4D97-AF65-F5344CB8AC3E}">
        <p14:creationId xmlns:p14="http://schemas.microsoft.com/office/powerpoint/2010/main" val="42670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787DF-17D0-B8C1-928C-1FD66D25F984}"/>
              </a:ext>
            </a:extLst>
          </p:cNvPr>
          <p:cNvSpPr>
            <a:spLocks noGrp="1"/>
          </p:cNvSpPr>
          <p:nvPr>
            <p:ph idx="1"/>
          </p:nvPr>
        </p:nvSpPr>
        <p:spPr>
          <a:xfrm>
            <a:off x="0" y="0"/>
            <a:ext cx="12192000" cy="6857999"/>
          </a:xfrm>
        </p:spPr>
        <p:txBody>
          <a:bodyPr>
            <a:normAutofit fontScale="70000" lnSpcReduction="20000"/>
          </a:bodyPr>
          <a:lstStyle/>
          <a:p>
            <a:pPr marL="342900" indent="-342900">
              <a:buAutoNum type="arabicPeriod"/>
            </a:pPr>
            <a:r>
              <a:rPr lang="en-IN" sz="2800" dirty="0">
                <a:solidFill>
                  <a:schemeClr val="accent6">
                    <a:lumMod val="75000"/>
                  </a:schemeClr>
                </a:solidFill>
              </a:rPr>
              <a:t>Grower’s will sign up using their Adhar No. We have Approx 9 lakh growers data base with Adhar linked cell no which wee will pre load in our application. Once they Enter their Adhar No. our system shall capture the address details including PIN no to save for those who are not registered/ pre uploaded in our database.</a:t>
            </a:r>
          </a:p>
          <a:p>
            <a:pPr marL="342900" indent="-342900">
              <a:buAutoNum type="arabicPeriod"/>
            </a:pPr>
            <a:r>
              <a:rPr lang="en-IN" sz="2800" dirty="0">
                <a:solidFill>
                  <a:schemeClr val="accent6">
                    <a:lumMod val="75000"/>
                  </a:schemeClr>
                </a:solidFill>
              </a:rPr>
              <a:t> Next Screen shall come to add Grower’s orchards. Every Location have their names. No. of fruiting trees will help us understand total production and Expected Date of Harvesting will help our system to forecast expected no. of vehicles required on daily weekly and monthly basis and regions wise. For saving the orchards location we will use GPS map location which will navigate to his currant location and our screen shall show a prompt to him to find his orchards and mark his orchards boundaries. Field Area Search Apps help us to calculate total area the grower has marked. Once the orchard has been marked with free marker tool, an image </a:t>
            </a:r>
            <a:r>
              <a:rPr lang="en-IN" sz="2800" dirty="0" err="1">
                <a:solidFill>
                  <a:schemeClr val="accent6">
                    <a:lumMod val="75000"/>
                  </a:schemeClr>
                </a:solidFill>
              </a:rPr>
              <a:t>png</a:t>
            </a:r>
            <a:r>
              <a:rPr lang="en-IN" sz="2800" dirty="0">
                <a:solidFill>
                  <a:schemeClr val="accent6">
                    <a:lumMod val="75000"/>
                  </a:schemeClr>
                </a:solidFill>
              </a:rPr>
              <a:t> will be saved with orchards profile of the location marked.  Grower will submit the profile of his orchard.</a:t>
            </a:r>
          </a:p>
          <a:p>
            <a:pPr marL="342900" indent="-342900">
              <a:buAutoNum type="arabicPeriod"/>
            </a:pPr>
            <a:r>
              <a:rPr lang="en-IN" sz="2800" dirty="0">
                <a:solidFill>
                  <a:schemeClr val="accent6">
                    <a:lumMod val="75000"/>
                  </a:schemeClr>
                </a:solidFill>
              </a:rPr>
              <a:t>Note: A Grower will have multiple orchards and multiple locations and maximum of 7 location will be provided by our system. In case of more than 7 location our system shall prompt grower to add the more location under another user name. Add new button will clear the data input and prompt for new orchards addition. Once all orchards submitted one by one , Farmers sell their produce to multiple commission agents or corporate companies as well depending upon price. This will help us aggregating dat</a:t>
            </a:r>
            <a:r>
              <a:rPr lang="en-IN" dirty="0">
                <a:solidFill>
                  <a:schemeClr val="accent6">
                    <a:lumMod val="75000"/>
                  </a:schemeClr>
                </a:solidFill>
              </a:rPr>
              <a:t>e of commission agents and corporate companies buying from farmer and will get saved in data bank to acquire data base. </a:t>
            </a:r>
            <a:r>
              <a:rPr lang="en-IN" sz="2800" dirty="0">
                <a:solidFill>
                  <a:schemeClr val="accent6">
                    <a:lumMod val="75000"/>
                  </a:schemeClr>
                </a:solidFill>
              </a:rPr>
              <a:t>Grower will update Packing House Status if he has his own pack house or he get its services from other packing houses. This will help us generating packing houses and will get saved in Packing houses data base. Once added this information He will update his commission agents / Aadhati details name, cell no and APMC mandi where he sells his farm produce. </a:t>
            </a:r>
          </a:p>
          <a:p>
            <a:pPr marL="342900" indent="-342900">
              <a:buAutoNum type="arabicPeriod"/>
            </a:pPr>
            <a:r>
              <a:rPr lang="en-IN" sz="2800" dirty="0">
                <a:solidFill>
                  <a:schemeClr val="accent6">
                    <a:lumMod val="75000"/>
                  </a:schemeClr>
                </a:solidFill>
              </a:rPr>
              <a:t>We need a AI supporting navigator to every user to guide through our application.</a:t>
            </a:r>
          </a:p>
          <a:p>
            <a:pPr marL="342900" indent="-342900">
              <a:buAutoNum type="arabicPeriod"/>
            </a:pPr>
            <a:r>
              <a:rPr lang="en-IN" sz="2800" dirty="0">
                <a:solidFill>
                  <a:schemeClr val="accent6">
                    <a:lumMod val="75000"/>
                  </a:schemeClr>
                </a:solidFill>
              </a:rPr>
              <a:t>3</a:t>
            </a:r>
            <a:r>
              <a:rPr lang="en-IN" sz="2800" baseline="30000" dirty="0">
                <a:solidFill>
                  <a:schemeClr val="accent6">
                    <a:lumMod val="75000"/>
                  </a:schemeClr>
                </a:solidFill>
              </a:rPr>
              <a:t>rd</a:t>
            </a:r>
            <a:r>
              <a:rPr lang="en-IN" sz="2800" dirty="0">
                <a:solidFill>
                  <a:schemeClr val="accent6">
                    <a:lumMod val="75000"/>
                  </a:schemeClr>
                </a:solidFill>
              </a:rPr>
              <a:t> screen will create a Grower's Dashboard what he has input and will have right to edit his information and will count No. of orchards and total no of trees which will help our system to analyse when and where No. of vehicles are required. Our Social media marketing campaign to enrol  vehicle and their placements as per locations will be placed. Date of Harvesting shall be always editable as lot of factors decide it- market demand and price , availability of harvesting labour, Availability at packhouse or packing labours , availability of harvesting crates, whether etc. so our system will prepare a daily summary as how many growers are harvesting their orchards on daily basis which will help us forecast vehicles requirement , market arrivals of no. of boxes which determine the price. More arrival less price so farmer will plan according to get best price.</a:t>
            </a:r>
          </a:p>
          <a:p>
            <a:endParaRPr lang="en-IN" dirty="0"/>
          </a:p>
        </p:txBody>
      </p:sp>
    </p:spTree>
    <p:extLst>
      <p:ext uri="{BB962C8B-B14F-4D97-AF65-F5344CB8AC3E}">
        <p14:creationId xmlns:p14="http://schemas.microsoft.com/office/powerpoint/2010/main" val="133396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1FDD3CC1-AEDA-670F-1280-A08CE60A5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B480AF9A-D097-EDCE-E034-527444C5A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246E1BB7-B2EE-0749-A5D1-4E2DA2FFC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42E6F3-3B9B-AD4B-47E4-446EFBDAA364}"/>
              </a:ext>
            </a:extLst>
          </p:cNvPr>
          <p:cNvSpPr/>
          <p:nvPr/>
        </p:nvSpPr>
        <p:spPr>
          <a:xfrm>
            <a:off x="446402" y="2247253"/>
            <a:ext cx="2866428" cy="259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UI-2 PackHouse  Sign up</a:t>
            </a:r>
          </a:p>
        </p:txBody>
      </p:sp>
      <p:sp>
        <p:nvSpPr>
          <p:cNvPr id="3" name="Rectangle 2">
            <a:extLst>
              <a:ext uri="{FF2B5EF4-FFF2-40B4-BE49-F238E27FC236}">
                <a16:creationId xmlns:a16="http://schemas.microsoft.com/office/drawing/2014/main" id="{8F6A5413-0BF9-27A2-EB7A-58DA8CD0B7DB}"/>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Create Your Pack House profile</a:t>
            </a:r>
          </a:p>
        </p:txBody>
      </p:sp>
      <p:pic>
        <p:nvPicPr>
          <p:cNvPr id="11" name="Picture 10">
            <a:extLst>
              <a:ext uri="{FF2B5EF4-FFF2-40B4-BE49-F238E27FC236}">
                <a16:creationId xmlns:a16="http://schemas.microsoft.com/office/drawing/2014/main" id="{4740F892-62AD-6504-CC2B-45985BE4C02E}"/>
              </a:ext>
            </a:extLst>
          </p:cNvPr>
          <p:cNvPicPr>
            <a:picLocks noChangeAspect="1"/>
          </p:cNvPicPr>
          <p:nvPr/>
        </p:nvPicPr>
        <p:blipFill>
          <a:blip r:embed="rId5"/>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52786776-6F2D-3E11-2D4C-B42DE26D902A}"/>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8039AAF-9CD8-F59B-146A-C9D616E5DD53}"/>
              </a:ext>
            </a:extLst>
          </p:cNvPr>
          <p:cNvSpPr/>
          <p:nvPr/>
        </p:nvSpPr>
        <p:spPr>
          <a:xfrm>
            <a:off x="4247301" y="119591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Pack House Name</a:t>
            </a:r>
          </a:p>
        </p:txBody>
      </p:sp>
      <p:sp>
        <p:nvSpPr>
          <p:cNvPr id="8" name="Rectangle: Rounded Corners 7">
            <a:extLst>
              <a:ext uri="{FF2B5EF4-FFF2-40B4-BE49-F238E27FC236}">
                <a16:creationId xmlns:a16="http://schemas.microsoft.com/office/drawing/2014/main" id="{109B01E4-1DA7-2543-0E16-DC1A746EF57E}"/>
              </a:ext>
            </a:extLst>
          </p:cNvPr>
          <p:cNvSpPr/>
          <p:nvPr/>
        </p:nvSpPr>
        <p:spPr>
          <a:xfrm>
            <a:off x="4260727" y="153734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Grading &amp; Sorting Machine</a:t>
            </a:r>
          </a:p>
        </p:txBody>
      </p:sp>
      <p:sp>
        <p:nvSpPr>
          <p:cNvPr id="9" name="Rectangle: Rounded Corners 8">
            <a:extLst>
              <a:ext uri="{FF2B5EF4-FFF2-40B4-BE49-F238E27FC236}">
                <a16:creationId xmlns:a16="http://schemas.microsoft.com/office/drawing/2014/main" id="{33D5AFC4-DD95-1F80-7E4C-F796D4D4E679}"/>
              </a:ext>
            </a:extLst>
          </p:cNvPr>
          <p:cNvSpPr/>
          <p:nvPr/>
        </p:nvSpPr>
        <p:spPr>
          <a:xfrm>
            <a:off x="4276225" y="189583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Manufacturer of Machine</a:t>
            </a:r>
          </a:p>
        </p:txBody>
      </p:sp>
      <p:sp>
        <p:nvSpPr>
          <p:cNvPr id="10" name="Rectangle: Rounded Corners 9">
            <a:extLst>
              <a:ext uri="{FF2B5EF4-FFF2-40B4-BE49-F238E27FC236}">
                <a16:creationId xmlns:a16="http://schemas.microsoft.com/office/drawing/2014/main" id="{0C0DDFA8-E30D-7CCE-8422-523B4A93CDAD}"/>
              </a:ext>
            </a:extLst>
          </p:cNvPr>
          <p:cNvSpPr/>
          <p:nvPr/>
        </p:nvSpPr>
        <p:spPr>
          <a:xfrm>
            <a:off x="4274153" y="2951279"/>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Crates</a:t>
            </a:r>
          </a:p>
        </p:txBody>
      </p:sp>
      <p:sp>
        <p:nvSpPr>
          <p:cNvPr id="13" name="Rectangle: Rounded Corners 12">
            <a:extLst>
              <a:ext uri="{FF2B5EF4-FFF2-40B4-BE49-F238E27FC236}">
                <a16:creationId xmlns:a16="http://schemas.microsoft.com/office/drawing/2014/main" id="{D359356D-26F0-472D-4FE5-3B729754B0AB}"/>
              </a:ext>
            </a:extLst>
          </p:cNvPr>
          <p:cNvSpPr/>
          <p:nvPr/>
        </p:nvSpPr>
        <p:spPr>
          <a:xfrm>
            <a:off x="4274153" y="3243781"/>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Crate Manufacture</a:t>
            </a:r>
          </a:p>
        </p:txBody>
      </p:sp>
      <p:sp>
        <p:nvSpPr>
          <p:cNvPr id="14" name="Rectangle: Rounded Corners 13">
            <a:extLst>
              <a:ext uri="{FF2B5EF4-FFF2-40B4-BE49-F238E27FC236}">
                <a16:creationId xmlns:a16="http://schemas.microsoft.com/office/drawing/2014/main" id="{73A0FB6E-7C97-6091-48A6-C1EBD41BFE38}"/>
              </a:ext>
            </a:extLst>
          </p:cNvPr>
          <p:cNvSpPr/>
          <p:nvPr/>
        </p:nvSpPr>
        <p:spPr>
          <a:xfrm>
            <a:off x="4266861" y="354589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Apple boxes packed in 2023</a:t>
            </a:r>
          </a:p>
        </p:txBody>
      </p:sp>
      <p:sp>
        <p:nvSpPr>
          <p:cNvPr id="15" name="Rectangle: Rounded Corners 14">
            <a:extLst>
              <a:ext uri="{FF2B5EF4-FFF2-40B4-BE49-F238E27FC236}">
                <a16:creationId xmlns:a16="http://schemas.microsoft.com/office/drawing/2014/main" id="{09EBC8BC-2A34-79DE-8795-A4FAE41587F1}"/>
              </a:ext>
            </a:extLst>
          </p:cNvPr>
          <p:cNvSpPr/>
          <p:nvPr/>
        </p:nvSpPr>
        <p:spPr>
          <a:xfrm>
            <a:off x="4269083" y="48650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 of Apple Growers Served</a:t>
            </a:r>
          </a:p>
        </p:txBody>
      </p:sp>
      <p:sp>
        <p:nvSpPr>
          <p:cNvPr id="16" name="Rectangle: Rounded Corners 15">
            <a:extLst>
              <a:ext uri="{FF2B5EF4-FFF2-40B4-BE49-F238E27FC236}">
                <a16:creationId xmlns:a16="http://schemas.microsoft.com/office/drawing/2014/main" id="{D48C94E8-8758-7AB0-D8BE-C3EFFF622DD8}"/>
              </a:ext>
            </a:extLst>
          </p:cNvPr>
          <p:cNvSpPr/>
          <p:nvPr/>
        </p:nvSpPr>
        <p:spPr>
          <a:xfrm>
            <a:off x="4266861" y="521293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your farmers  Here</a:t>
            </a:r>
          </a:p>
        </p:txBody>
      </p:sp>
      <p:sp>
        <p:nvSpPr>
          <p:cNvPr id="17" name="Rectangle: Rounded Corners 16">
            <a:extLst>
              <a:ext uri="{FF2B5EF4-FFF2-40B4-BE49-F238E27FC236}">
                <a16:creationId xmlns:a16="http://schemas.microsoft.com/office/drawing/2014/main" id="{8332ACC0-EF7F-D22A-2A00-C742C53C0013}"/>
              </a:ext>
            </a:extLst>
          </p:cNvPr>
          <p:cNvSpPr/>
          <p:nvPr/>
        </p:nvSpPr>
        <p:spPr>
          <a:xfrm>
            <a:off x="4266861" y="386068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Apple boxes packed in 2024</a:t>
            </a:r>
          </a:p>
        </p:txBody>
      </p:sp>
      <p:sp>
        <p:nvSpPr>
          <p:cNvPr id="18" name="Rectangle: Rounded Corners 17">
            <a:extLst>
              <a:ext uri="{FF2B5EF4-FFF2-40B4-BE49-F238E27FC236}">
                <a16:creationId xmlns:a16="http://schemas.microsoft.com/office/drawing/2014/main" id="{03241950-09CB-4C3F-8298-B0C15E1207EF}"/>
              </a:ext>
            </a:extLst>
          </p:cNvPr>
          <p:cNvSpPr/>
          <p:nvPr/>
        </p:nvSpPr>
        <p:spPr>
          <a:xfrm>
            <a:off x="4266861" y="4190468"/>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Estimated Boxes in 2025</a:t>
            </a:r>
          </a:p>
        </p:txBody>
      </p:sp>
      <p:sp>
        <p:nvSpPr>
          <p:cNvPr id="19" name="Rectangle: Rounded Corners 18">
            <a:extLst>
              <a:ext uri="{FF2B5EF4-FFF2-40B4-BE49-F238E27FC236}">
                <a16:creationId xmlns:a16="http://schemas.microsoft.com/office/drawing/2014/main" id="{1F2B432F-045F-1BB8-EFE1-0C0151154D2C}"/>
              </a:ext>
            </a:extLst>
          </p:cNvPr>
          <p:cNvSpPr/>
          <p:nvPr/>
        </p:nvSpPr>
        <p:spPr>
          <a:xfrm>
            <a:off x="4278725" y="224310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Single Side  Tray / Both Side Tray</a:t>
            </a:r>
          </a:p>
        </p:txBody>
      </p:sp>
      <p:sp>
        <p:nvSpPr>
          <p:cNvPr id="20" name="Rectangle: Rounded Corners 19">
            <a:extLst>
              <a:ext uri="{FF2B5EF4-FFF2-40B4-BE49-F238E27FC236}">
                <a16:creationId xmlns:a16="http://schemas.microsoft.com/office/drawing/2014/main" id="{CFC4A40C-9E2A-90F2-BE82-EE0E4AD06167}"/>
              </a:ext>
            </a:extLst>
          </p:cNvPr>
          <p:cNvSpPr/>
          <p:nvPr/>
        </p:nvSpPr>
        <p:spPr>
          <a:xfrm>
            <a:off x="4266235" y="260536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Per Day Grading Sorting Packing</a:t>
            </a:r>
          </a:p>
        </p:txBody>
      </p:sp>
      <p:sp>
        <p:nvSpPr>
          <p:cNvPr id="21" name="Rectangle: Rounded Corners 20">
            <a:extLst>
              <a:ext uri="{FF2B5EF4-FFF2-40B4-BE49-F238E27FC236}">
                <a16:creationId xmlns:a16="http://schemas.microsoft.com/office/drawing/2014/main" id="{B3CA4D3F-791E-63A9-14C9-E4653A247B12}"/>
              </a:ext>
            </a:extLst>
          </p:cNvPr>
          <p:cNvSpPr/>
          <p:nvPr/>
        </p:nvSpPr>
        <p:spPr>
          <a:xfrm>
            <a:off x="4249801" y="451124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Pack House Geo Location</a:t>
            </a:r>
          </a:p>
        </p:txBody>
      </p:sp>
      <p:sp>
        <p:nvSpPr>
          <p:cNvPr id="24" name="Rectangle 23">
            <a:extLst>
              <a:ext uri="{FF2B5EF4-FFF2-40B4-BE49-F238E27FC236}">
                <a16:creationId xmlns:a16="http://schemas.microsoft.com/office/drawing/2014/main" id="{F4CE20C0-9CA8-5B12-341A-08E93F180484}"/>
              </a:ext>
            </a:extLst>
          </p:cNvPr>
          <p:cNvSpPr/>
          <p:nvPr/>
        </p:nvSpPr>
        <p:spPr>
          <a:xfrm>
            <a:off x="7938437" y="2170271"/>
            <a:ext cx="1463901" cy="27897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My Pack House</a:t>
            </a:r>
            <a:endParaRPr lang="en-IN" dirty="0"/>
          </a:p>
        </p:txBody>
      </p:sp>
      <p:sp>
        <p:nvSpPr>
          <p:cNvPr id="25" name="Rectangle 24">
            <a:extLst>
              <a:ext uri="{FF2B5EF4-FFF2-40B4-BE49-F238E27FC236}">
                <a16:creationId xmlns:a16="http://schemas.microsoft.com/office/drawing/2014/main" id="{0320BE9C-05DF-5010-7824-B92B5C118AD2}"/>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Machine</a:t>
            </a:r>
          </a:p>
        </p:txBody>
      </p:sp>
      <p:sp>
        <p:nvSpPr>
          <p:cNvPr id="26" name="Rectangle 25">
            <a:extLst>
              <a:ext uri="{FF2B5EF4-FFF2-40B4-BE49-F238E27FC236}">
                <a16:creationId xmlns:a16="http://schemas.microsoft.com/office/drawing/2014/main" id="{B3E7F174-C58A-EBBE-FDEE-1F7E594C5CE8}"/>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Crates</a:t>
            </a:r>
          </a:p>
        </p:txBody>
      </p:sp>
      <p:sp>
        <p:nvSpPr>
          <p:cNvPr id="27" name="Rectangle 26">
            <a:extLst>
              <a:ext uri="{FF2B5EF4-FFF2-40B4-BE49-F238E27FC236}">
                <a16:creationId xmlns:a16="http://schemas.microsoft.com/office/drawing/2014/main" id="{8984EF3D-B939-E44C-F00D-E34602A3E8E4}"/>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Growers</a:t>
            </a:r>
          </a:p>
        </p:txBody>
      </p:sp>
      <p:sp>
        <p:nvSpPr>
          <p:cNvPr id="28" name="Rectangle 27">
            <a:extLst>
              <a:ext uri="{FF2B5EF4-FFF2-40B4-BE49-F238E27FC236}">
                <a16:creationId xmlns:a16="http://schemas.microsoft.com/office/drawing/2014/main" id="{D749B663-02AA-9E06-3553-4EFFDFF920CC}"/>
              </a:ext>
            </a:extLst>
          </p:cNvPr>
          <p:cNvSpPr/>
          <p:nvPr/>
        </p:nvSpPr>
        <p:spPr>
          <a:xfrm>
            <a:off x="7912713" y="3587856"/>
            <a:ext cx="674865" cy="278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Packers</a:t>
            </a:r>
          </a:p>
        </p:txBody>
      </p:sp>
      <p:sp>
        <p:nvSpPr>
          <p:cNvPr id="29" name="Rectangle 28">
            <a:extLst>
              <a:ext uri="{FF2B5EF4-FFF2-40B4-BE49-F238E27FC236}">
                <a16:creationId xmlns:a16="http://schemas.microsoft.com/office/drawing/2014/main" id="{7A2EF007-2AE6-4512-EBDD-86F28ADB78F0}"/>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A722C09C-9BDA-8B2A-CA04-0199D8BC8502}"/>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FEC0A690-A290-8300-9F4D-58FEB3DE80E3}"/>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3665943C-8F37-A873-FBBE-7B653D39DD15}"/>
              </a:ext>
            </a:extLst>
          </p:cNvPr>
          <p:cNvSpPr/>
          <p:nvPr/>
        </p:nvSpPr>
        <p:spPr>
          <a:xfrm>
            <a:off x="7919082" y="924764"/>
            <a:ext cx="1944446"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Pack House Dashboard</a:t>
            </a:r>
            <a:endParaRPr lang="en-IN" sz="2000" b="1" dirty="0"/>
          </a:p>
        </p:txBody>
      </p:sp>
      <p:sp>
        <p:nvSpPr>
          <p:cNvPr id="33" name="Rectangle 32">
            <a:extLst>
              <a:ext uri="{FF2B5EF4-FFF2-40B4-BE49-F238E27FC236}">
                <a16:creationId xmlns:a16="http://schemas.microsoft.com/office/drawing/2014/main" id="{457D538C-EC6C-9F17-50F2-ACFC59766998}"/>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Pack House Pictures -</a:t>
            </a:r>
            <a:endParaRPr lang="en-IN" sz="2400" b="1" dirty="0"/>
          </a:p>
        </p:txBody>
      </p:sp>
      <p:sp>
        <p:nvSpPr>
          <p:cNvPr id="37" name="Rectangle 36">
            <a:extLst>
              <a:ext uri="{FF2B5EF4-FFF2-40B4-BE49-F238E27FC236}">
                <a16:creationId xmlns:a16="http://schemas.microsoft.com/office/drawing/2014/main" id="{F1CEC341-6D17-8534-A75D-A5EA5C6F6BFF}"/>
              </a:ext>
            </a:extLst>
          </p:cNvPr>
          <p:cNvSpPr/>
          <p:nvPr/>
        </p:nvSpPr>
        <p:spPr>
          <a:xfrm>
            <a:off x="7780380" y="4520241"/>
            <a:ext cx="3334186" cy="19234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Grading, Sorting , Packing Machine , Horticulture Crates , Weighing Scale , Packing Labour , Loading Labour , Pick up etc picture can be added by Pack house Owner here.</a:t>
            </a:r>
          </a:p>
        </p:txBody>
      </p:sp>
      <p:sp>
        <p:nvSpPr>
          <p:cNvPr id="38" name="Rectangle: Rounded Corners 37">
            <a:extLst>
              <a:ext uri="{FF2B5EF4-FFF2-40B4-BE49-F238E27FC236}">
                <a16:creationId xmlns:a16="http://schemas.microsoft.com/office/drawing/2014/main" id="{65B01FA3-D253-FADE-305D-D99F7BAA21BE}"/>
              </a:ext>
            </a:extLst>
          </p:cNvPr>
          <p:cNvSpPr/>
          <p:nvPr/>
        </p:nvSpPr>
        <p:spPr>
          <a:xfrm>
            <a:off x="4269361" y="556020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Commission Agent</a:t>
            </a:r>
          </a:p>
        </p:txBody>
      </p:sp>
      <p:sp>
        <p:nvSpPr>
          <p:cNvPr id="39" name="Rectangle: Rounded Corners 38">
            <a:extLst>
              <a:ext uri="{FF2B5EF4-FFF2-40B4-BE49-F238E27FC236}">
                <a16:creationId xmlns:a16="http://schemas.microsoft.com/office/drawing/2014/main" id="{25D538DA-F4AF-01BE-EF69-F17A48AEF0E5}"/>
              </a:ext>
            </a:extLst>
          </p:cNvPr>
          <p:cNvSpPr/>
          <p:nvPr/>
        </p:nvSpPr>
        <p:spPr>
          <a:xfrm>
            <a:off x="4271861" y="616230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Pick Up</a:t>
            </a:r>
          </a:p>
        </p:txBody>
      </p:sp>
      <p:sp>
        <p:nvSpPr>
          <p:cNvPr id="40" name="Rectangle: Rounded Corners 39">
            <a:extLst>
              <a:ext uri="{FF2B5EF4-FFF2-40B4-BE49-F238E27FC236}">
                <a16:creationId xmlns:a16="http://schemas.microsoft.com/office/drawing/2014/main" id="{CAECFE47-BDAB-1C5C-1A81-A3E583AE8616}"/>
              </a:ext>
            </a:extLst>
          </p:cNvPr>
          <p:cNvSpPr/>
          <p:nvPr/>
        </p:nvSpPr>
        <p:spPr>
          <a:xfrm>
            <a:off x="4271861" y="5892256"/>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Packers </a:t>
            </a:r>
          </a:p>
        </p:txBody>
      </p:sp>
    </p:spTree>
    <p:extLst>
      <p:ext uri="{BB962C8B-B14F-4D97-AF65-F5344CB8AC3E}">
        <p14:creationId xmlns:p14="http://schemas.microsoft.com/office/powerpoint/2010/main" val="387888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51959-38D6-23B6-400A-FAE45FFABCC3}"/>
              </a:ext>
            </a:extLst>
          </p:cNvPr>
          <p:cNvSpPr>
            <a:spLocks noGrp="1"/>
          </p:cNvSpPr>
          <p:nvPr>
            <p:ph idx="1"/>
          </p:nvPr>
        </p:nvSpPr>
        <p:spPr>
          <a:xfrm>
            <a:off x="0" y="26808"/>
            <a:ext cx="12192000" cy="6831191"/>
          </a:xfrm>
        </p:spPr>
        <p:txBody>
          <a:bodyPr>
            <a:normAutofit/>
          </a:bodyPr>
          <a:lstStyle/>
          <a:p>
            <a:r>
              <a:rPr lang="en-IN" dirty="0"/>
              <a:t>Pack house owners are service provider of grading sorting and packing services provider to apple growers. They are key stakeholder in this entire value chain aggregating harvested raw materials from farm. They are highest users of Book My Load application as they provides Harvesting crates to small holders Apple Growers. Information captured in screen 2 shall make an automatically a Dashboard which shall be editable in nature so that he can update his latest info.</a:t>
            </a:r>
          </a:p>
          <a:p>
            <a:r>
              <a:rPr lang="en-IN" dirty="0"/>
              <a:t>Data Acquisition is very important and we need a feature where we can ask pack house owner to add list of grower , packers , commission agents and pick up drivers from his contact list. We need take permission to access his phone book in order to acquire new users as per their role and it shall be saved in our back end data base. Also in this upcoming season we need record his phone usage behaviours as to whom he is using for which kind of roles and save that in our database to for future prediction.  These days app take permission to access your photo gallery , contacts , mic , camera etc in order to use the intelligence to predict and showcase user requirements on his screen/ social media adds , google adds etc.</a:t>
            </a:r>
          </a:p>
        </p:txBody>
      </p:sp>
    </p:spTree>
    <p:extLst>
      <p:ext uri="{BB962C8B-B14F-4D97-AF65-F5344CB8AC3E}">
        <p14:creationId xmlns:p14="http://schemas.microsoft.com/office/powerpoint/2010/main" val="48901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1D5C1-71A7-95D4-18A2-776B675604C2}"/>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22B3B1DB-DA9D-3FAE-C3E4-629EE2696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F08E2FE8-FDC5-2B69-1DD3-7B32BA94B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08F441D9-9EE9-943D-A47D-E8D74AFB7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1A96AB9-34CA-7A9C-6045-6C252ED0103A}"/>
              </a:ext>
            </a:extLst>
          </p:cNvPr>
          <p:cNvSpPr/>
          <p:nvPr/>
        </p:nvSpPr>
        <p:spPr>
          <a:xfrm>
            <a:off x="596302" y="2247253"/>
            <a:ext cx="2491674" cy="259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UI-3 Aadhati  Sign up</a:t>
            </a:r>
          </a:p>
        </p:txBody>
      </p:sp>
      <p:sp>
        <p:nvSpPr>
          <p:cNvPr id="3" name="Rectangle 2">
            <a:extLst>
              <a:ext uri="{FF2B5EF4-FFF2-40B4-BE49-F238E27FC236}">
                <a16:creationId xmlns:a16="http://schemas.microsoft.com/office/drawing/2014/main" id="{DE91C686-E125-E276-94AA-8CD083BA1D77}"/>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Create Your Trading Firm Profile</a:t>
            </a:r>
          </a:p>
        </p:txBody>
      </p:sp>
      <p:pic>
        <p:nvPicPr>
          <p:cNvPr id="11" name="Picture 10">
            <a:extLst>
              <a:ext uri="{FF2B5EF4-FFF2-40B4-BE49-F238E27FC236}">
                <a16:creationId xmlns:a16="http://schemas.microsoft.com/office/drawing/2014/main" id="{424D0733-69F5-FC70-323D-1DF409169C74}"/>
              </a:ext>
            </a:extLst>
          </p:cNvPr>
          <p:cNvPicPr>
            <a:picLocks noChangeAspect="1"/>
          </p:cNvPicPr>
          <p:nvPr/>
        </p:nvPicPr>
        <p:blipFill>
          <a:blip r:embed="rId5"/>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03FCC691-592B-5A6A-BF2B-BF6D8D5CF043}"/>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9B37778-96A5-8A07-352A-5B5CF88F1271}"/>
              </a:ext>
            </a:extLst>
          </p:cNvPr>
          <p:cNvSpPr/>
          <p:nvPr/>
        </p:nvSpPr>
        <p:spPr>
          <a:xfrm>
            <a:off x="4247301" y="119591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Trading Firm</a:t>
            </a:r>
          </a:p>
        </p:txBody>
      </p:sp>
      <p:sp>
        <p:nvSpPr>
          <p:cNvPr id="8" name="Rectangle: Rounded Corners 7">
            <a:extLst>
              <a:ext uri="{FF2B5EF4-FFF2-40B4-BE49-F238E27FC236}">
                <a16:creationId xmlns:a16="http://schemas.microsoft.com/office/drawing/2014/main" id="{793CE8A1-E44F-4965-9584-BCB756B6F784}"/>
              </a:ext>
            </a:extLst>
          </p:cNvPr>
          <p:cNvSpPr/>
          <p:nvPr/>
        </p:nvSpPr>
        <p:spPr>
          <a:xfrm>
            <a:off x="4260727" y="153734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Trading Since – Years select</a:t>
            </a:r>
          </a:p>
        </p:txBody>
      </p:sp>
      <p:sp>
        <p:nvSpPr>
          <p:cNvPr id="9" name="Rectangle: Rounded Corners 8">
            <a:extLst>
              <a:ext uri="{FF2B5EF4-FFF2-40B4-BE49-F238E27FC236}">
                <a16:creationId xmlns:a16="http://schemas.microsoft.com/office/drawing/2014/main" id="{5B394490-112E-EACD-0F6B-C271FB1AD373}"/>
              </a:ext>
            </a:extLst>
          </p:cNvPr>
          <p:cNvSpPr/>
          <p:nvPr/>
        </p:nvSpPr>
        <p:spPr>
          <a:xfrm>
            <a:off x="4276225" y="189583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Prop. / Partnership, HUF , PL, LLP, OPC</a:t>
            </a:r>
          </a:p>
        </p:txBody>
      </p:sp>
      <p:sp>
        <p:nvSpPr>
          <p:cNvPr id="10" name="Rectangle: Rounded Corners 9">
            <a:extLst>
              <a:ext uri="{FF2B5EF4-FFF2-40B4-BE49-F238E27FC236}">
                <a16:creationId xmlns:a16="http://schemas.microsoft.com/office/drawing/2014/main" id="{A1899E33-25A0-A363-DA95-8DBBBB2B9F1D}"/>
              </a:ext>
            </a:extLst>
          </p:cNvPr>
          <p:cNvSpPr/>
          <p:nvPr/>
        </p:nvSpPr>
        <p:spPr>
          <a:xfrm>
            <a:off x="4274153" y="2951279"/>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Sales Purchase Location Name</a:t>
            </a:r>
          </a:p>
        </p:txBody>
      </p:sp>
      <p:sp>
        <p:nvSpPr>
          <p:cNvPr id="13" name="Rectangle: Rounded Corners 12">
            <a:extLst>
              <a:ext uri="{FF2B5EF4-FFF2-40B4-BE49-F238E27FC236}">
                <a16:creationId xmlns:a16="http://schemas.microsoft.com/office/drawing/2014/main" id="{F9F77ABF-E82D-27F4-1330-9D1A37C76780}"/>
              </a:ext>
            </a:extLst>
          </p:cNvPr>
          <p:cNvSpPr/>
          <p:nvPr/>
        </p:nvSpPr>
        <p:spPr>
          <a:xfrm>
            <a:off x="4274153" y="3243781"/>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Location on Google</a:t>
            </a:r>
          </a:p>
        </p:txBody>
      </p:sp>
      <p:sp>
        <p:nvSpPr>
          <p:cNvPr id="14" name="Rectangle: Rounded Corners 13">
            <a:extLst>
              <a:ext uri="{FF2B5EF4-FFF2-40B4-BE49-F238E27FC236}">
                <a16:creationId xmlns:a16="http://schemas.microsoft.com/office/drawing/2014/main" id="{D3B3A5D9-24C8-4816-7857-95413399E3F5}"/>
              </a:ext>
            </a:extLst>
          </p:cNvPr>
          <p:cNvSpPr/>
          <p:nvPr/>
        </p:nvSpPr>
        <p:spPr>
          <a:xfrm>
            <a:off x="4266861" y="354589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purchased  in 2023</a:t>
            </a:r>
          </a:p>
        </p:txBody>
      </p:sp>
      <p:sp>
        <p:nvSpPr>
          <p:cNvPr id="15" name="Rectangle: Rounded Corners 14">
            <a:extLst>
              <a:ext uri="{FF2B5EF4-FFF2-40B4-BE49-F238E27FC236}">
                <a16:creationId xmlns:a16="http://schemas.microsoft.com/office/drawing/2014/main" id="{DA912617-A3E3-2659-B589-BD2DAF4ED623}"/>
              </a:ext>
            </a:extLst>
          </p:cNvPr>
          <p:cNvSpPr/>
          <p:nvPr/>
        </p:nvSpPr>
        <p:spPr>
          <a:xfrm>
            <a:off x="4269083" y="48650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 of Apple Growers Served</a:t>
            </a:r>
          </a:p>
        </p:txBody>
      </p:sp>
      <p:sp>
        <p:nvSpPr>
          <p:cNvPr id="16" name="Rectangle: Rounded Corners 15">
            <a:extLst>
              <a:ext uri="{FF2B5EF4-FFF2-40B4-BE49-F238E27FC236}">
                <a16:creationId xmlns:a16="http://schemas.microsoft.com/office/drawing/2014/main" id="{18063F9E-3620-704F-90A2-DF1E261BA3B6}"/>
              </a:ext>
            </a:extLst>
          </p:cNvPr>
          <p:cNvSpPr/>
          <p:nvPr/>
        </p:nvSpPr>
        <p:spPr>
          <a:xfrm>
            <a:off x="4266861" y="521293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your farmers  Here</a:t>
            </a:r>
          </a:p>
        </p:txBody>
      </p:sp>
      <p:sp>
        <p:nvSpPr>
          <p:cNvPr id="17" name="Rectangle: Rounded Corners 16">
            <a:extLst>
              <a:ext uri="{FF2B5EF4-FFF2-40B4-BE49-F238E27FC236}">
                <a16:creationId xmlns:a16="http://schemas.microsoft.com/office/drawing/2014/main" id="{5B19E36A-6EC6-B943-22EA-8095BF7E18A8}"/>
              </a:ext>
            </a:extLst>
          </p:cNvPr>
          <p:cNvSpPr/>
          <p:nvPr/>
        </p:nvSpPr>
        <p:spPr>
          <a:xfrm>
            <a:off x="4266861" y="386068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purchased  in 2024</a:t>
            </a:r>
          </a:p>
        </p:txBody>
      </p:sp>
      <p:sp>
        <p:nvSpPr>
          <p:cNvPr id="18" name="Rectangle: Rounded Corners 17">
            <a:extLst>
              <a:ext uri="{FF2B5EF4-FFF2-40B4-BE49-F238E27FC236}">
                <a16:creationId xmlns:a16="http://schemas.microsoft.com/office/drawing/2014/main" id="{1B745025-E040-31D4-2370-504F42A86D45}"/>
              </a:ext>
            </a:extLst>
          </p:cNvPr>
          <p:cNvSpPr/>
          <p:nvPr/>
        </p:nvSpPr>
        <p:spPr>
          <a:xfrm>
            <a:off x="4266861" y="4190468"/>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Estimated Target in 2025</a:t>
            </a:r>
          </a:p>
        </p:txBody>
      </p:sp>
      <p:sp>
        <p:nvSpPr>
          <p:cNvPr id="19" name="Rectangle: Rounded Corners 18">
            <a:extLst>
              <a:ext uri="{FF2B5EF4-FFF2-40B4-BE49-F238E27FC236}">
                <a16:creationId xmlns:a16="http://schemas.microsoft.com/office/drawing/2014/main" id="{856DE707-B69B-0B59-B783-350032778D79}"/>
              </a:ext>
            </a:extLst>
          </p:cNvPr>
          <p:cNvSpPr/>
          <p:nvPr/>
        </p:nvSpPr>
        <p:spPr>
          <a:xfrm>
            <a:off x="4278725" y="224310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 No.</a:t>
            </a:r>
          </a:p>
        </p:txBody>
      </p:sp>
      <p:sp>
        <p:nvSpPr>
          <p:cNvPr id="20" name="Rectangle: Rounded Corners 19">
            <a:extLst>
              <a:ext uri="{FF2B5EF4-FFF2-40B4-BE49-F238E27FC236}">
                <a16:creationId xmlns:a16="http://schemas.microsoft.com/office/drawing/2014/main" id="{E951FFE3-8082-054C-B9F1-DA173038EAE9}"/>
              </a:ext>
            </a:extLst>
          </p:cNvPr>
          <p:cNvSpPr/>
          <p:nvPr/>
        </p:nvSpPr>
        <p:spPr>
          <a:xfrm>
            <a:off x="4266235" y="260536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Licenses Issuing APMC</a:t>
            </a:r>
          </a:p>
        </p:txBody>
      </p:sp>
      <p:sp>
        <p:nvSpPr>
          <p:cNvPr id="21" name="Rectangle: Rounded Corners 20">
            <a:extLst>
              <a:ext uri="{FF2B5EF4-FFF2-40B4-BE49-F238E27FC236}">
                <a16:creationId xmlns:a16="http://schemas.microsoft.com/office/drawing/2014/main" id="{282A986D-FB8F-61CE-0065-F05ACD5FAACB}"/>
              </a:ext>
            </a:extLst>
          </p:cNvPr>
          <p:cNvSpPr/>
          <p:nvPr/>
        </p:nvSpPr>
        <p:spPr>
          <a:xfrm>
            <a:off x="4249801" y="451124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Do you Need Trade Finance ?</a:t>
            </a:r>
          </a:p>
        </p:txBody>
      </p:sp>
      <p:sp>
        <p:nvSpPr>
          <p:cNvPr id="24" name="Rectangle 23">
            <a:extLst>
              <a:ext uri="{FF2B5EF4-FFF2-40B4-BE49-F238E27FC236}">
                <a16:creationId xmlns:a16="http://schemas.microsoft.com/office/drawing/2014/main" id="{25D5F563-4ED1-168E-C538-9B914B5B9A87}"/>
              </a:ext>
            </a:extLst>
          </p:cNvPr>
          <p:cNvSpPr/>
          <p:nvPr/>
        </p:nvSpPr>
        <p:spPr>
          <a:xfrm>
            <a:off x="7938437" y="2170271"/>
            <a:ext cx="1463901" cy="27897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Kasumba Traders</a:t>
            </a:r>
            <a:endParaRPr lang="en-IN" b="1" dirty="0"/>
          </a:p>
        </p:txBody>
      </p:sp>
      <p:sp>
        <p:nvSpPr>
          <p:cNvPr id="25" name="Rectangle 24">
            <a:extLst>
              <a:ext uri="{FF2B5EF4-FFF2-40B4-BE49-F238E27FC236}">
                <a16:creationId xmlns:a16="http://schemas.microsoft.com/office/drawing/2014/main" id="{2C2270CD-8B1B-468A-848E-45AF0A643881}"/>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Growers</a:t>
            </a:r>
          </a:p>
        </p:txBody>
      </p:sp>
      <p:sp>
        <p:nvSpPr>
          <p:cNvPr id="26" name="Rectangle 25">
            <a:extLst>
              <a:ext uri="{FF2B5EF4-FFF2-40B4-BE49-F238E27FC236}">
                <a16:creationId xmlns:a16="http://schemas.microsoft.com/office/drawing/2014/main" id="{33F09588-B79D-39F0-06C2-5ED20DDBCBAF}"/>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Buyers</a:t>
            </a:r>
          </a:p>
        </p:txBody>
      </p:sp>
      <p:sp>
        <p:nvSpPr>
          <p:cNvPr id="27" name="Rectangle 26">
            <a:extLst>
              <a:ext uri="{FF2B5EF4-FFF2-40B4-BE49-F238E27FC236}">
                <a16:creationId xmlns:a16="http://schemas.microsoft.com/office/drawing/2014/main" id="{4DC1EFF6-3E66-DE51-78E8-494565110716}"/>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Ladanis</a:t>
            </a:r>
          </a:p>
        </p:txBody>
      </p:sp>
      <p:sp>
        <p:nvSpPr>
          <p:cNvPr id="28" name="Rectangle 27">
            <a:extLst>
              <a:ext uri="{FF2B5EF4-FFF2-40B4-BE49-F238E27FC236}">
                <a16:creationId xmlns:a16="http://schemas.microsoft.com/office/drawing/2014/main" id="{F1A65927-9BB4-1C24-05F2-69D26546B592}"/>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Growers added</a:t>
            </a:r>
          </a:p>
        </p:txBody>
      </p:sp>
      <p:sp>
        <p:nvSpPr>
          <p:cNvPr id="29" name="Rectangle 28">
            <a:extLst>
              <a:ext uri="{FF2B5EF4-FFF2-40B4-BE49-F238E27FC236}">
                <a16:creationId xmlns:a16="http://schemas.microsoft.com/office/drawing/2014/main" id="{1098EB07-F852-246D-AEF2-49D6BD924F87}"/>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B237DFC4-C114-3C79-93ED-03529C9F3B00}"/>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4C4BABB0-0895-A223-A0A9-20E05FFDE0BA}"/>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E2B5861D-936C-C720-D301-5CCCFFD2881C}"/>
              </a:ext>
            </a:extLst>
          </p:cNvPr>
          <p:cNvSpPr/>
          <p:nvPr/>
        </p:nvSpPr>
        <p:spPr>
          <a:xfrm>
            <a:off x="7919082" y="924764"/>
            <a:ext cx="1944446"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Trading Firm Dashboard</a:t>
            </a:r>
            <a:endParaRPr lang="en-IN" sz="2000" b="1" dirty="0"/>
          </a:p>
        </p:txBody>
      </p:sp>
      <p:sp>
        <p:nvSpPr>
          <p:cNvPr id="33" name="Rectangle 32">
            <a:extLst>
              <a:ext uri="{FF2B5EF4-FFF2-40B4-BE49-F238E27FC236}">
                <a16:creationId xmlns:a16="http://schemas.microsoft.com/office/drawing/2014/main" id="{EBF19D5C-EC6E-AC01-8136-6C3A6805B78D}"/>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Trading Firms Pictures -</a:t>
            </a:r>
            <a:endParaRPr lang="en-IN" sz="2400" b="1" dirty="0"/>
          </a:p>
        </p:txBody>
      </p:sp>
      <p:sp>
        <p:nvSpPr>
          <p:cNvPr id="37" name="Rectangle 36">
            <a:extLst>
              <a:ext uri="{FF2B5EF4-FFF2-40B4-BE49-F238E27FC236}">
                <a16:creationId xmlns:a16="http://schemas.microsoft.com/office/drawing/2014/main" id="{1F195975-119D-4090-1E5F-09CD8480552F}"/>
              </a:ext>
            </a:extLst>
          </p:cNvPr>
          <p:cNvSpPr/>
          <p:nvPr/>
        </p:nvSpPr>
        <p:spPr>
          <a:xfrm>
            <a:off x="7780380" y="4520241"/>
            <a:ext cx="3334186" cy="19234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Trading Firm ca add pictures from their gallery of last season. Buyers , farmers will provide rating to commission agents based on price &amp; payment and buyer will rate him Price &amp; Quality</a:t>
            </a:r>
          </a:p>
        </p:txBody>
      </p:sp>
      <p:sp>
        <p:nvSpPr>
          <p:cNvPr id="38" name="Rectangle: Rounded Corners 37">
            <a:extLst>
              <a:ext uri="{FF2B5EF4-FFF2-40B4-BE49-F238E27FC236}">
                <a16:creationId xmlns:a16="http://schemas.microsoft.com/office/drawing/2014/main" id="{9DF49613-89A0-6E17-723F-76648A828B8D}"/>
              </a:ext>
            </a:extLst>
          </p:cNvPr>
          <p:cNvSpPr/>
          <p:nvPr/>
        </p:nvSpPr>
        <p:spPr>
          <a:xfrm>
            <a:off x="4269361" y="556020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Forward Buyers </a:t>
            </a:r>
          </a:p>
        </p:txBody>
      </p:sp>
      <p:sp>
        <p:nvSpPr>
          <p:cNvPr id="39" name="Rectangle: Rounded Corners 38">
            <a:extLst>
              <a:ext uri="{FF2B5EF4-FFF2-40B4-BE49-F238E27FC236}">
                <a16:creationId xmlns:a16="http://schemas.microsoft.com/office/drawing/2014/main" id="{D67F7FD1-4819-984D-5756-590C37C61E8C}"/>
              </a:ext>
            </a:extLst>
          </p:cNvPr>
          <p:cNvSpPr/>
          <p:nvPr/>
        </p:nvSpPr>
        <p:spPr>
          <a:xfrm>
            <a:off x="4271861" y="616230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Truck Service Providers</a:t>
            </a:r>
          </a:p>
        </p:txBody>
      </p:sp>
      <p:sp>
        <p:nvSpPr>
          <p:cNvPr id="40" name="Rectangle: Rounded Corners 39">
            <a:extLst>
              <a:ext uri="{FF2B5EF4-FFF2-40B4-BE49-F238E27FC236}">
                <a16:creationId xmlns:a16="http://schemas.microsoft.com/office/drawing/2014/main" id="{FC745708-37EA-1D37-779E-052E3E08871C}"/>
              </a:ext>
            </a:extLst>
          </p:cNvPr>
          <p:cNvSpPr/>
          <p:nvPr/>
        </p:nvSpPr>
        <p:spPr>
          <a:xfrm>
            <a:off x="4271861" y="5892256"/>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Ladani </a:t>
            </a:r>
          </a:p>
        </p:txBody>
      </p:sp>
    </p:spTree>
    <p:extLst>
      <p:ext uri="{BB962C8B-B14F-4D97-AF65-F5344CB8AC3E}">
        <p14:creationId xmlns:p14="http://schemas.microsoft.com/office/powerpoint/2010/main" val="95250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63975-1181-CBF2-0112-8D4BF4BC9332}"/>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13BFF192-6601-61AF-5FAF-D77E629D1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A942F8EB-31B4-E363-68B3-037D4D60D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B8F9B6F9-E346-7692-5EDE-291BC6997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625EE56-361B-2C0D-A2AB-A7A57D827277}"/>
              </a:ext>
            </a:extLst>
          </p:cNvPr>
          <p:cNvSpPr/>
          <p:nvPr/>
        </p:nvSpPr>
        <p:spPr>
          <a:xfrm>
            <a:off x="104931" y="2247253"/>
            <a:ext cx="3507697" cy="259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UI-4 Ladani/Buyer’s  Sign up</a:t>
            </a:r>
          </a:p>
        </p:txBody>
      </p:sp>
      <p:sp>
        <p:nvSpPr>
          <p:cNvPr id="3" name="Rectangle 2">
            <a:extLst>
              <a:ext uri="{FF2B5EF4-FFF2-40B4-BE49-F238E27FC236}">
                <a16:creationId xmlns:a16="http://schemas.microsoft.com/office/drawing/2014/main" id="{DB47F4FD-5087-7FFD-DECF-2E877DFD09B8}"/>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Create Your Trading Firm Profile</a:t>
            </a:r>
          </a:p>
        </p:txBody>
      </p:sp>
      <p:pic>
        <p:nvPicPr>
          <p:cNvPr id="11" name="Picture 10">
            <a:extLst>
              <a:ext uri="{FF2B5EF4-FFF2-40B4-BE49-F238E27FC236}">
                <a16:creationId xmlns:a16="http://schemas.microsoft.com/office/drawing/2014/main" id="{72CD8E42-BBF8-3C20-547E-0299A9529AE7}"/>
              </a:ext>
            </a:extLst>
          </p:cNvPr>
          <p:cNvPicPr>
            <a:picLocks noChangeAspect="1"/>
          </p:cNvPicPr>
          <p:nvPr/>
        </p:nvPicPr>
        <p:blipFill>
          <a:blip r:embed="rId6"/>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F66E99EF-AF31-EC4B-651F-E1E346FB57EE}"/>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657CD44-5317-437F-C0D1-C40F8943C5D8}"/>
              </a:ext>
            </a:extLst>
          </p:cNvPr>
          <p:cNvSpPr/>
          <p:nvPr/>
        </p:nvSpPr>
        <p:spPr>
          <a:xfrm>
            <a:off x="4247301" y="112096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Name of Trading Firm</a:t>
            </a:r>
          </a:p>
        </p:txBody>
      </p:sp>
      <p:sp>
        <p:nvSpPr>
          <p:cNvPr id="8" name="Rectangle: Rounded Corners 7">
            <a:extLst>
              <a:ext uri="{FF2B5EF4-FFF2-40B4-BE49-F238E27FC236}">
                <a16:creationId xmlns:a16="http://schemas.microsoft.com/office/drawing/2014/main" id="{C91DBD13-C138-E266-5975-3FAF822C45C3}"/>
              </a:ext>
            </a:extLst>
          </p:cNvPr>
          <p:cNvSpPr/>
          <p:nvPr/>
        </p:nvSpPr>
        <p:spPr>
          <a:xfrm>
            <a:off x="4260727" y="146239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Trading Since – Years select</a:t>
            </a:r>
          </a:p>
        </p:txBody>
      </p:sp>
      <p:sp>
        <p:nvSpPr>
          <p:cNvPr id="9" name="Rectangle: Rounded Corners 8">
            <a:extLst>
              <a:ext uri="{FF2B5EF4-FFF2-40B4-BE49-F238E27FC236}">
                <a16:creationId xmlns:a16="http://schemas.microsoft.com/office/drawing/2014/main" id="{E02DDC3E-5F3C-C0A1-EF83-3FF96D37E3D4}"/>
              </a:ext>
            </a:extLst>
          </p:cNvPr>
          <p:cNvSpPr/>
          <p:nvPr/>
        </p:nvSpPr>
        <p:spPr>
          <a:xfrm>
            <a:off x="4276225" y="182088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Prop. / Partnership, HUF , PL, LLP, OPC</a:t>
            </a:r>
          </a:p>
        </p:txBody>
      </p:sp>
      <p:sp>
        <p:nvSpPr>
          <p:cNvPr id="10" name="Rectangle: Rounded Corners 9">
            <a:extLst>
              <a:ext uri="{FF2B5EF4-FFF2-40B4-BE49-F238E27FC236}">
                <a16:creationId xmlns:a16="http://schemas.microsoft.com/office/drawing/2014/main" id="{2C686BF4-3D97-485C-7CFB-E2A47F50BAA4}"/>
              </a:ext>
            </a:extLst>
          </p:cNvPr>
          <p:cNvSpPr/>
          <p:nvPr/>
        </p:nvSpPr>
        <p:spPr>
          <a:xfrm>
            <a:off x="4274153" y="2516569"/>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Purchase Location Address</a:t>
            </a:r>
          </a:p>
        </p:txBody>
      </p:sp>
      <p:sp>
        <p:nvSpPr>
          <p:cNvPr id="13" name="Rectangle: Rounded Corners 12">
            <a:extLst>
              <a:ext uri="{FF2B5EF4-FFF2-40B4-BE49-F238E27FC236}">
                <a16:creationId xmlns:a16="http://schemas.microsoft.com/office/drawing/2014/main" id="{2DC0CBB9-E996-3F8A-A416-3008DECBE3B8}"/>
              </a:ext>
            </a:extLst>
          </p:cNvPr>
          <p:cNvSpPr/>
          <p:nvPr/>
        </p:nvSpPr>
        <p:spPr>
          <a:xfrm>
            <a:off x="4274153" y="3183821"/>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Location on Google</a:t>
            </a:r>
          </a:p>
        </p:txBody>
      </p:sp>
      <p:sp>
        <p:nvSpPr>
          <p:cNvPr id="14" name="Rectangle: Rounded Corners 13">
            <a:extLst>
              <a:ext uri="{FF2B5EF4-FFF2-40B4-BE49-F238E27FC236}">
                <a16:creationId xmlns:a16="http://schemas.microsoft.com/office/drawing/2014/main" id="{714F8C47-929A-9EA5-4D76-5D4B40284921}"/>
              </a:ext>
            </a:extLst>
          </p:cNvPr>
          <p:cNvSpPr/>
          <p:nvPr/>
        </p:nvSpPr>
        <p:spPr>
          <a:xfrm>
            <a:off x="4266861" y="348593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purchased  in 2023</a:t>
            </a:r>
          </a:p>
        </p:txBody>
      </p:sp>
      <p:sp>
        <p:nvSpPr>
          <p:cNvPr id="15" name="Rectangle: Rounded Corners 14">
            <a:extLst>
              <a:ext uri="{FF2B5EF4-FFF2-40B4-BE49-F238E27FC236}">
                <a16:creationId xmlns:a16="http://schemas.microsoft.com/office/drawing/2014/main" id="{BEE99DEB-4051-1AA8-10AA-1DA43BB266EB}"/>
              </a:ext>
            </a:extLst>
          </p:cNvPr>
          <p:cNvSpPr/>
          <p:nvPr/>
        </p:nvSpPr>
        <p:spPr>
          <a:xfrm>
            <a:off x="4269083" y="482011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Trade License of Aadhati attached</a:t>
            </a:r>
          </a:p>
        </p:txBody>
      </p:sp>
      <p:sp>
        <p:nvSpPr>
          <p:cNvPr id="16" name="Rectangle: Rounded Corners 15">
            <a:extLst>
              <a:ext uri="{FF2B5EF4-FFF2-40B4-BE49-F238E27FC236}">
                <a16:creationId xmlns:a16="http://schemas.microsoft.com/office/drawing/2014/main" id="{418509FF-E39B-12E9-6B5B-397E4EA3745F}"/>
              </a:ext>
            </a:extLst>
          </p:cNvPr>
          <p:cNvSpPr/>
          <p:nvPr/>
        </p:nvSpPr>
        <p:spPr>
          <a:xfrm>
            <a:off x="4266861" y="516796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Add  other Aadhati if buying from</a:t>
            </a:r>
          </a:p>
        </p:txBody>
      </p:sp>
      <p:sp>
        <p:nvSpPr>
          <p:cNvPr id="17" name="Rectangle: Rounded Corners 16">
            <a:extLst>
              <a:ext uri="{FF2B5EF4-FFF2-40B4-BE49-F238E27FC236}">
                <a16:creationId xmlns:a16="http://schemas.microsoft.com/office/drawing/2014/main" id="{0CC7C820-9706-4657-EBEA-42EE3FECABE6}"/>
              </a:ext>
            </a:extLst>
          </p:cNvPr>
          <p:cNvSpPr/>
          <p:nvPr/>
        </p:nvSpPr>
        <p:spPr>
          <a:xfrm>
            <a:off x="4266861" y="378573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purchased  in 2024</a:t>
            </a:r>
          </a:p>
        </p:txBody>
      </p:sp>
      <p:sp>
        <p:nvSpPr>
          <p:cNvPr id="18" name="Rectangle: Rounded Corners 17">
            <a:extLst>
              <a:ext uri="{FF2B5EF4-FFF2-40B4-BE49-F238E27FC236}">
                <a16:creationId xmlns:a16="http://schemas.microsoft.com/office/drawing/2014/main" id="{BA30615A-91D7-3CFD-6BC3-1AF5D6C25133}"/>
              </a:ext>
            </a:extLst>
          </p:cNvPr>
          <p:cNvSpPr/>
          <p:nvPr/>
        </p:nvSpPr>
        <p:spPr>
          <a:xfrm>
            <a:off x="4266861" y="4115518"/>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Estimated Target in 2025</a:t>
            </a:r>
          </a:p>
        </p:txBody>
      </p:sp>
      <p:sp>
        <p:nvSpPr>
          <p:cNvPr id="19" name="Rectangle: Rounded Corners 18">
            <a:extLst>
              <a:ext uri="{FF2B5EF4-FFF2-40B4-BE49-F238E27FC236}">
                <a16:creationId xmlns:a16="http://schemas.microsoft.com/office/drawing/2014/main" id="{404CBAE2-6CA8-8665-F87C-95C89EA100FB}"/>
              </a:ext>
            </a:extLst>
          </p:cNvPr>
          <p:cNvSpPr/>
          <p:nvPr/>
        </p:nvSpPr>
        <p:spPr>
          <a:xfrm>
            <a:off x="4278725" y="216815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 No.</a:t>
            </a:r>
          </a:p>
        </p:txBody>
      </p:sp>
      <p:sp>
        <p:nvSpPr>
          <p:cNvPr id="20" name="Rectangle: Rounded Corners 19">
            <a:extLst>
              <a:ext uri="{FF2B5EF4-FFF2-40B4-BE49-F238E27FC236}">
                <a16:creationId xmlns:a16="http://schemas.microsoft.com/office/drawing/2014/main" id="{47DB0C33-D5EA-38C7-126E-B60D272A8C53}"/>
              </a:ext>
            </a:extLst>
          </p:cNvPr>
          <p:cNvSpPr/>
          <p:nvPr/>
        </p:nvSpPr>
        <p:spPr>
          <a:xfrm>
            <a:off x="4258655" y="282925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Licenses Issuing APMC</a:t>
            </a:r>
          </a:p>
        </p:txBody>
      </p:sp>
      <p:sp>
        <p:nvSpPr>
          <p:cNvPr id="21" name="Rectangle: Rounded Corners 20">
            <a:extLst>
              <a:ext uri="{FF2B5EF4-FFF2-40B4-BE49-F238E27FC236}">
                <a16:creationId xmlns:a16="http://schemas.microsoft.com/office/drawing/2014/main" id="{90B745F5-A837-C91C-00C4-75BE1D834DF9}"/>
              </a:ext>
            </a:extLst>
          </p:cNvPr>
          <p:cNvSpPr/>
          <p:nvPr/>
        </p:nvSpPr>
        <p:spPr>
          <a:xfrm>
            <a:off x="4249801" y="445128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Attached with Aadhati</a:t>
            </a:r>
          </a:p>
        </p:txBody>
      </p:sp>
      <p:sp>
        <p:nvSpPr>
          <p:cNvPr id="24" name="Rectangle 23">
            <a:extLst>
              <a:ext uri="{FF2B5EF4-FFF2-40B4-BE49-F238E27FC236}">
                <a16:creationId xmlns:a16="http://schemas.microsoft.com/office/drawing/2014/main" id="{04FC7E1F-8A21-F9A0-F2D6-1DA7B4FC06AB}"/>
              </a:ext>
            </a:extLst>
          </p:cNvPr>
          <p:cNvSpPr/>
          <p:nvPr/>
        </p:nvSpPr>
        <p:spPr>
          <a:xfrm>
            <a:off x="7938437" y="2170271"/>
            <a:ext cx="1463901" cy="27897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Kasumba Traders</a:t>
            </a:r>
            <a:endParaRPr lang="en-IN" b="1" dirty="0"/>
          </a:p>
        </p:txBody>
      </p:sp>
      <p:sp>
        <p:nvSpPr>
          <p:cNvPr id="25" name="Rectangle 24">
            <a:extLst>
              <a:ext uri="{FF2B5EF4-FFF2-40B4-BE49-F238E27FC236}">
                <a16:creationId xmlns:a16="http://schemas.microsoft.com/office/drawing/2014/main" id="{6FA8CD62-D093-948F-BACF-7074BE9C7AF9}"/>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Growers</a:t>
            </a:r>
          </a:p>
        </p:txBody>
      </p:sp>
      <p:sp>
        <p:nvSpPr>
          <p:cNvPr id="26" name="Rectangle 25">
            <a:extLst>
              <a:ext uri="{FF2B5EF4-FFF2-40B4-BE49-F238E27FC236}">
                <a16:creationId xmlns:a16="http://schemas.microsoft.com/office/drawing/2014/main" id="{8B88BF8E-544D-5805-9FEE-438ECA7720F8}"/>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Buyers</a:t>
            </a:r>
          </a:p>
        </p:txBody>
      </p:sp>
      <p:sp>
        <p:nvSpPr>
          <p:cNvPr id="27" name="Rectangle 26">
            <a:extLst>
              <a:ext uri="{FF2B5EF4-FFF2-40B4-BE49-F238E27FC236}">
                <a16:creationId xmlns:a16="http://schemas.microsoft.com/office/drawing/2014/main" id="{6CC60BD7-46A1-626F-CA38-04CDFE692784}"/>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Ladanis</a:t>
            </a:r>
          </a:p>
        </p:txBody>
      </p:sp>
      <p:sp>
        <p:nvSpPr>
          <p:cNvPr id="28" name="Rectangle 27">
            <a:extLst>
              <a:ext uri="{FF2B5EF4-FFF2-40B4-BE49-F238E27FC236}">
                <a16:creationId xmlns:a16="http://schemas.microsoft.com/office/drawing/2014/main" id="{D4AE80EE-2C31-897B-DC1B-FF2CCD07D53A}"/>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Growers added</a:t>
            </a:r>
          </a:p>
        </p:txBody>
      </p:sp>
      <p:sp>
        <p:nvSpPr>
          <p:cNvPr id="29" name="Rectangle 28">
            <a:extLst>
              <a:ext uri="{FF2B5EF4-FFF2-40B4-BE49-F238E27FC236}">
                <a16:creationId xmlns:a16="http://schemas.microsoft.com/office/drawing/2014/main" id="{00E8159E-4EB7-9628-2399-D9C0DE67779C}"/>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D746FB2D-F55E-5282-2199-D172C6FD06FA}"/>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6B8D38C1-77D3-C182-7738-076495198B2A}"/>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E9CF7E3B-FB61-8A97-18F1-B6D6485B4D93}"/>
              </a:ext>
            </a:extLst>
          </p:cNvPr>
          <p:cNvSpPr/>
          <p:nvPr/>
        </p:nvSpPr>
        <p:spPr>
          <a:xfrm>
            <a:off x="7919082" y="924764"/>
            <a:ext cx="1944446"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Trading Firm Dashboard</a:t>
            </a:r>
            <a:endParaRPr lang="en-IN" sz="2000" b="1" dirty="0"/>
          </a:p>
        </p:txBody>
      </p:sp>
      <p:sp>
        <p:nvSpPr>
          <p:cNvPr id="33" name="Rectangle 32">
            <a:extLst>
              <a:ext uri="{FF2B5EF4-FFF2-40B4-BE49-F238E27FC236}">
                <a16:creationId xmlns:a16="http://schemas.microsoft.com/office/drawing/2014/main" id="{43433F8E-228F-A764-FD3A-7A4DD0AE5A6E}"/>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Trading Firms Pictures -</a:t>
            </a:r>
            <a:endParaRPr lang="en-IN" sz="2400" b="1" dirty="0"/>
          </a:p>
        </p:txBody>
      </p:sp>
      <p:sp>
        <p:nvSpPr>
          <p:cNvPr id="37" name="Rectangle 36">
            <a:extLst>
              <a:ext uri="{FF2B5EF4-FFF2-40B4-BE49-F238E27FC236}">
                <a16:creationId xmlns:a16="http://schemas.microsoft.com/office/drawing/2014/main" id="{86D07F7D-9843-CA56-0FC9-0436D9228A9A}"/>
              </a:ext>
            </a:extLst>
          </p:cNvPr>
          <p:cNvSpPr/>
          <p:nvPr/>
        </p:nvSpPr>
        <p:spPr>
          <a:xfrm>
            <a:off x="7780380" y="4520241"/>
            <a:ext cx="3334186" cy="19234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Trading Firm ca add pictures from their gallery of last season. Buyers , farmers will provide rating to commission agents based on price &amp; payment and buyer will rate him Price &amp; Quality</a:t>
            </a:r>
          </a:p>
        </p:txBody>
      </p:sp>
      <p:sp>
        <p:nvSpPr>
          <p:cNvPr id="38" name="Rectangle: Rounded Corners 37">
            <a:extLst>
              <a:ext uri="{FF2B5EF4-FFF2-40B4-BE49-F238E27FC236}">
                <a16:creationId xmlns:a16="http://schemas.microsoft.com/office/drawing/2014/main" id="{B4C56E19-C47E-D3E1-EFC8-A40437CB2CD1}"/>
              </a:ext>
            </a:extLst>
          </p:cNvPr>
          <p:cNvSpPr/>
          <p:nvPr/>
        </p:nvSpPr>
        <p:spPr>
          <a:xfrm>
            <a:off x="4269361" y="551523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Add Other Buyers if  buying for</a:t>
            </a:r>
          </a:p>
        </p:txBody>
      </p:sp>
      <p:sp>
        <p:nvSpPr>
          <p:cNvPr id="39" name="Rectangle: Rounded Corners 38">
            <a:extLst>
              <a:ext uri="{FF2B5EF4-FFF2-40B4-BE49-F238E27FC236}">
                <a16:creationId xmlns:a16="http://schemas.microsoft.com/office/drawing/2014/main" id="{805D3877-A6A9-A53F-4B2B-43A537A4AB33}"/>
              </a:ext>
            </a:extLst>
          </p:cNvPr>
          <p:cNvSpPr/>
          <p:nvPr/>
        </p:nvSpPr>
        <p:spPr>
          <a:xfrm>
            <a:off x="4271861" y="586250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Truck Service Providers</a:t>
            </a:r>
          </a:p>
        </p:txBody>
      </p:sp>
      <p:sp>
        <p:nvSpPr>
          <p:cNvPr id="22" name="Rectangle: Rounded Corners 21">
            <a:extLst>
              <a:ext uri="{FF2B5EF4-FFF2-40B4-BE49-F238E27FC236}">
                <a16:creationId xmlns:a16="http://schemas.microsoft.com/office/drawing/2014/main" id="{F4D8E8D3-1A64-6A49-1B03-DDABA3AA65C1}"/>
              </a:ext>
            </a:extLst>
          </p:cNvPr>
          <p:cNvSpPr/>
          <p:nvPr/>
        </p:nvSpPr>
        <p:spPr>
          <a:xfrm>
            <a:off x="4259371" y="614981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Per Box Expenses After Bidding</a:t>
            </a:r>
          </a:p>
        </p:txBody>
      </p:sp>
    </p:spTree>
    <p:extLst>
      <p:ext uri="{BB962C8B-B14F-4D97-AF65-F5344CB8AC3E}">
        <p14:creationId xmlns:p14="http://schemas.microsoft.com/office/powerpoint/2010/main" val="122507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6A3EF-8283-DB1C-02DF-EEF3F5C8D101}"/>
            </a:ext>
          </a:extLst>
        </p:cNvPr>
        <p:cNvGrpSpPr/>
        <p:nvPr/>
      </p:nvGrpSpPr>
      <p:grpSpPr>
        <a:xfrm>
          <a:off x="0" y="0"/>
          <a:ext cx="0" cy="0"/>
          <a:chOff x="0" y="0"/>
          <a:chExt cx="0" cy="0"/>
        </a:xfrm>
      </p:grpSpPr>
      <p:pic>
        <p:nvPicPr>
          <p:cNvPr id="4" name="Picture 3" descr="F:\FAAS\FAS-Templates\01-Home.jpg">
            <a:extLst>
              <a:ext uri="{FF2B5EF4-FFF2-40B4-BE49-F238E27FC236}">
                <a16:creationId xmlns:a16="http://schemas.microsoft.com/office/drawing/2014/main" id="{B10FD4DA-611A-C07C-2291-408E72E4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1" y="0"/>
            <a:ext cx="3799364"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F:\FAAS\FAS-Templates\04-Farmer-Crop-info.jpg">
            <a:extLst>
              <a:ext uri="{FF2B5EF4-FFF2-40B4-BE49-F238E27FC236}">
                <a16:creationId xmlns:a16="http://schemas.microsoft.com/office/drawing/2014/main" id="{91054F36-D3B5-273C-FF74-9D56AEFAF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F:\FAAS\FAS-Templates\02-Dashboard.jpg">
            <a:extLst>
              <a:ext uri="{FF2B5EF4-FFF2-40B4-BE49-F238E27FC236}">
                <a16:creationId xmlns:a16="http://schemas.microsoft.com/office/drawing/2014/main" id="{25470FD7-393B-7D17-0C7F-D6F416711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356" y="20637"/>
            <a:ext cx="3401190" cy="6837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21F4EDD-DA8B-2460-CACB-7E603A9997AE}"/>
              </a:ext>
            </a:extLst>
          </p:cNvPr>
          <p:cNvSpPr/>
          <p:nvPr/>
        </p:nvSpPr>
        <p:spPr>
          <a:xfrm>
            <a:off x="29981" y="2247253"/>
            <a:ext cx="3756397" cy="201989"/>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accent6">
                    <a:lumMod val="75000"/>
                  </a:schemeClr>
                </a:solidFill>
              </a:rPr>
              <a:t>UI-5 Freight Forwarder  Sign up</a:t>
            </a:r>
          </a:p>
        </p:txBody>
      </p:sp>
      <p:sp>
        <p:nvSpPr>
          <p:cNvPr id="3" name="Rectangle 2">
            <a:extLst>
              <a:ext uri="{FF2B5EF4-FFF2-40B4-BE49-F238E27FC236}">
                <a16:creationId xmlns:a16="http://schemas.microsoft.com/office/drawing/2014/main" id="{D4F0B067-B572-76C0-A829-A9A184F5ED9D}"/>
              </a:ext>
            </a:extLst>
          </p:cNvPr>
          <p:cNvSpPr/>
          <p:nvPr/>
        </p:nvSpPr>
        <p:spPr>
          <a:xfrm>
            <a:off x="4062333" y="727128"/>
            <a:ext cx="3332136" cy="24926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Create Your Forwarding  Firm Profile</a:t>
            </a:r>
          </a:p>
        </p:txBody>
      </p:sp>
      <p:pic>
        <p:nvPicPr>
          <p:cNvPr id="11" name="Picture 10">
            <a:extLst>
              <a:ext uri="{FF2B5EF4-FFF2-40B4-BE49-F238E27FC236}">
                <a16:creationId xmlns:a16="http://schemas.microsoft.com/office/drawing/2014/main" id="{7069413D-22CD-F7A0-275E-B85F17CD59F4}"/>
              </a:ext>
            </a:extLst>
          </p:cNvPr>
          <p:cNvPicPr>
            <a:picLocks noChangeAspect="1"/>
          </p:cNvPicPr>
          <p:nvPr/>
        </p:nvPicPr>
        <p:blipFill>
          <a:blip r:embed="rId5"/>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DE748E08-0C2D-9DAB-F2D9-944F43130F69}"/>
              </a:ext>
            </a:extLst>
          </p:cNvPr>
          <p:cNvSpPr/>
          <p:nvPr/>
        </p:nvSpPr>
        <p:spPr>
          <a:xfrm>
            <a:off x="4120282" y="116135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202F99F-1E9D-CBD5-B829-1404464F4B42}"/>
              </a:ext>
            </a:extLst>
          </p:cNvPr>
          <p:cNvSpPr/>
          <p:nvPr/>
        </p:nvSpPr>
        <p:spPr>
          <a:xfrm>
            <a:off x="4247301" y="119591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Name of Freight Forwarder Agency</a:t>
            </a:r>
          </a:p>
        </p:txBody>
      </p:sp>
      <p:sp>
        <p:nvSpPr>
          <p:cNvPr id="8" name="Rectangle: Rounded Corners 7">
            <a:extLst>
              <a:ext uri="{FF2B5EF4-FFF2-40B4-BE49-F238E27FC236}">
                <a16:creationId xmlns:a16="http://schemas.microsoft.com/office/drawing/2014/main" id="{D20102EE-2EA0-C815-7D46-A060706B5E0D}"/>
              </a:ext>
            </a:extLst>
          </p:cNvPr>
          <p:cNvSpPr/>
          <p:nvPr/>
        </p:nvSpPr>
        <p:spPr>
          <a:xfrm>
            <a:off x="4260727" y="188211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Forwarding Since – Years select</a:t>
            </a:r>
          </a:p>
        </p:txBody>
      </p:sp>
      <p:sp>
        <p:nvSpPr>
          <p:cNvPr id="10" name="Rectangle: Rounded Corners 9">
            <a:extLst>
              <a:ext uri="{FF2B5EF4-FFF2-40B4-BE49-F238E27FC236}">
                <a16:creationId xmlns:a16="http://schemas.microsoft.com/office/drawing/2014/main" id="{D385B56B-08CA-A20E-6768-44E5DC740F13}"/>
              </a:ext>
            </a:extLst>
          </p:cNvPr>
          <p:cNvSpPr/>
          <p:nvPr/>
        </p:nvSpPr>
        <p:spPr>
          <a:xfrm>
            <a:off x="4274153" y="2591519"/>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Registered Address</a:t>
            </a:r>
          </a:p>
        </p:txBody>
      </p:sp>
      <p:sp>
        <p:nvSpPr>
          <p:cNvPr id="13" name="Rectangle: Rounded Corners 12">
            <a:extLst>
              <a:ext uri="{FF2B5EF4-FFF2-40B4-BE49-F238E27FC236}">
                <a16:creationId xmlns:a16="http://schemas.microsoft.com/office/drawing/2014/main" id="{737F47FB-B427-0807-3E47-B4CAE138D9C0}"/>
              </a:ext>
            </a:extLst>
          </p:cNvPr>
          <p:cNvSpPr/>
          <p:nvPr/>
        </p:nvSpPr>
        <p:spPr>
          <a:xfrm>
            <a:off x="4274153" y="2899010"/>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Location on Google</a:t>
            </a:r>
          </a:p>
        </p:txBody>
      </p:sp>
      <p:sp>
        <p:nvSpPr>
          <p:cNvPr id="14" name="Rectangle: Rounded Corners 13">
            <a:extLst>
              <a:ext uri="{FF2B5EF4-FFF2-40B4-BE49-F238E27FC236}">
                <a16:creationId xmlns:a16="http://schemas.microsoft.com/office/drawing/2014/main" id="{CBC8A2B7-C95E-EECD-821B-8F161BECD978}"/>
              </a:ext>
            </a:extLst>
          </p:cNvPr>
          <p:cNvSpPr/>
          <p:nvPr/>
        </p:nvSpPr>
        <p:spPr>
          <a:xfrm>
            <a:off x="4266861" y="320112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forwarded  in 2023</a:t>
            </a:r>
          </a:p>
        </p:txBody>
      </p:sp>
      <p:sp>
        <p:nvSpPr>
          <p:cNvPr id="15" name="Rectangle: Rounded Corners 14">
            <a:extLst>
              <a:ext uri="{FF2B5EF4-FFF2-40B4-BE49-F238E27FC236}">
                <a16:creationId xmlns:a16="http://schemas.microsoft.com/office/drawing/2014/main" id="{EA81ABD2-F317-482E-BD86-B2B9B71B4DFD}"/>
              </a:ext>
            </a:extLst>
          </p:cNvPr>
          <p:cNvSpPr/>
          <p:nvPr/>
        </p:nvSpPr>
        <p:spPr>
          <a:xfrm>
            <a:off x="4269083" y="456528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Trade License of Aadhati attached</a:t>
            </a:r>
          </a:p>
        </p:txBody>
      </p:sp>
      <p:sp>
        <p:nvSpPr>
          <p:cNvPr id="16" name="Rectangle: Rounded Corners 15">
            <a:extLst>
              <a:ext uri="{FF2B5EF4-FFF2-40B4-BE49-F238E27FC236}">
                <a16:creationId xmlns:a16="http://schemas.microsoft.com/office/drawing/2014/main" id="{AA172EAC-C84D-9BF5-E2A8-B8E6A441D7FC}"/>
              </a:ext>
            </a:extLst>
          </p:cNvPr>
          <p:cNvSpPr/>
          <p:nvPr/>
        </p:nvSpPr>
        <p:spPr>
          <a:xfrm>
            <a:off x="4266861" y="492812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Add  other Aadhati if  forwarding to multiple Aadatis/company</a:t>
            </a:r>
          </a:p>
        </p:txBody>
      </p:sp>
      <p:sp>
        <p:nvSpPr>
          <p:cNvPr id="17" name="Rectangle: Rounded Corners 16">
            <a:extLst>
              <a:ext uri="{FF2B5EF4-FFF2-40B4-BE49-F238E27FC236}">
                <a16:creationId xmlns:a16="http://schemas.microsoft.com/office/drawing/2014/main" id="{358DE641-613B-63A8-2BDC-62D581E636D6}"/>
              </a:ext>
            </a:extLst>
          </p:cNvPr>
          <p:cNvSpPr/>
          <p:nvPr/>
        </p:nvSpPr>
        <p:spPr>
          <a:xfrm>
            <a:off x="4266861" y="3530901"/>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Apple boxes forwarded  in 2024</a:t>
            </a:r>
          </a:p>
        </p:txBody>
      </p:sp>
      <p:sp>
        <p:nvSpPr>
          <p:cNvPr id="18" name="Rectangle: Rounded Corners 17">
            <a:extLst>
              <a:ext uri="{FF2B5EF4-FFF2-40B4-BE49-F238E27FC236}">
                <a16:creationId xmlns:a16="http://schemas.microsoft.com/office/drawing/2014/main" id="{45768629-3011-EF50-B0AA-1EEC4F269D44}"/>
              </a:ext>
            </a:extLst>
          </p:cNvPr>
          <p:cNvSpPr/>
          <p:nvPr/>
        </p:nvSpPr>
        <p:spPr>
          <a:xfrm>
            <a:off x="4266861" y="3860688"/>
            <a:ext cx="3037668" cy="2299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 Estimated Forwarding  Target in 2025</a:t>
            </a:r>
          </a:p>
        </p:txBody>
      </p:sp>
      <p:sp>
        <p:nvSpPr>
          <p:cNvPr id="19" name="Rectangle: Rounded Corners 18">
            <a:extLst>
              <a:ext uri="{FF2B5EF4-FFF2-40B4-BE49-F238E27FC236}">
                <a16:creationId xmlns:a16="http://schemas.microsoft.com/office/drawing/2014/main" id="{7E2A1EDB-F3E1-510D-70EF-E688303CA5BE}"/>
              </a:ext>
            </a:extLst>
          </p:cNvPr>
          <p:cNvSpPr/>
          <p:nvPr/>
        </p:nvSpPr>
        <p:spPr>
          <a:xfrm>
            <a:off x="4278725" y="153857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 No.</a:t>
            </a:r>
          </a:p>
        </p:txBody>
      </p:sp>
      <p:sp>
        <p:nvSpPr>
          <p:cNvPr id="20" name="Rectangle: Rounded Corners 19">
            <a:extLst>
              <a:ext uri="{FF2B5EF4-FFF2-40B4-BE49-F238E27FC236}">
                <a16:creationId xmlns:a16="http://schemas.microsoft.com/office/drawing/2014/main" id="{C401EEBF-8CD5-696D-5B78-7433FF20595C}"/>
              </a:ext>
            </a:extLst>
          </p:cNvPr>
          <p:cNvSpPr/>
          <p:nvPr/>
        </p:nvSpPr>
        <p:spPr>
          <a:xfrm>
            <a:off x="4266235" y="223061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Licenses Issuing Authority</a:t>
            </a:r>
          </a:p>
        </p:txBody>
      </p:sp>
      <p:sp>
        <p:nvSpPr>
          <p:cNvPr id="21" name="Rectangle: Rounded Corners 20">
            <a:extLst>
              <a:ext uri="{FF2B5EF4-FFF2-40B4-BE49-F238E27FC236}">
                <a16:creationId xmlns:a16="http://schemas.microsoft.com/office/drawing/2014/main" id="{BDB62565-9813-381F-3B73-0208A911994C}"/>
              </a:ext>
            </a:extLst>
          </p:cNvPr>
          <p:cNvSpPr/>
          <p:nvPr/>
        </p:nvSpPr>
        <p:spPr>
          <a:xfrm>
            <a:off x="4249801" y="4196450"/>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Attached with Aadhati</a:t>
            </a:r>
          </a:p>
        </p:txBody>
      </p:sp>
      <p:sp>
        <p:nvSpPr>
          <p:cNvPr id="24" name="Rectangle 23">
            <a:extLst>
              <a:ext uri="{FF2B5EF4-FFF2-40B4-BE49-F238E27FC236}">
                <a16:creationId xmlns:a16="http://schemas.microsoft.com/office/drawing/2014/main" id="{F3F7F5A0-CD61-5A06-651E-D5CEDA373D20}"/>
              </a:ext>
            </a:extLst>
          </p:cNvPr>
          <p:cNvSpPr/>
          <p:nvPr/>
        </p:nvSpPr>
        <p:spPr>
          <a:xfrm>
            <a:off x="7908457" y="2170271"/>
            <a:ext cx="182016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Sharma Forwarders</a:t>
            </a:r>
            <a:endParaRPr lang="en-IN" b="1" dirty="0"/>
          </a:p>
        </p:txBody>
      </p:sp>
      <p:sp>
        <p:nvSpPr>
          <p:cNvPr id="25" name="Rectangle 24">
            <a:extLst>
              <a:ext uri="{FF2B5EF4-FFF2-40B4-BE49-F238E27FC236}">
                <a16:creationId xmlns:a16="http://schemas.microsoft.com/office/drawing/2014/main" id="{20208C8B-7868-D8B3-2563-1608D1B55A17}"/>
              </a:ext>
            </a:extLst>
          </p:cNvPr>
          <p:cNvSpPr/>
          <p:nvPr/>
        </p:nvSpPr>
        <p:spPr>
          <a:xfrm>
            <a:off x="8742821" y="2960176"/>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Growers</a:t>
            </a:r>
          </a:p>
        </p:txBody>
      </p:sp>
      <p:sp>
        <p:nvSpPr>
          <p:cNvPr id="26" name="Rectangle 25">
            <a:extLst>
              <a:ext uri="{FF2B5EF4-FFF2-40B4-BE49-F238E27FC236}">
                <a16:creationId xmlns:a16="http://schemas.microsoft.com/office/drawing/2014/main" id="{1A2D8814-C4E6-CE69-DCC3-4808D40FC234}"/>
              </a:ext>
            </a:extLst>
          </p:cNvPr>
          <p:cNvSpPr/>
          <p:nvPr/>
        </p:nvSpPr>
        <p:spPr>
          <a:xfrm>
            <a:off x="9463164" y="2949844"/>
            <a:ext cx="674865" cy="2023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Buyers</a:t>
            </a:r>
          </a:p>
        </p:txBody>
      </p:sp>
      <p:sp>
        <p:nvSpPr>
          <p:cNvPr id="27" name="Rectangle 26">
            <a:extLst>
              <a:ext uri="{FF2B5EF4-FFF2-40B4-BE49-F238E27FC236}">
                <a16:creationId xmlns:a16="http://schemas.microsoft.com/office/drawing/2014/main" id="{41118294-26E3-0D30-1DA4-E96C33223BAA}"/>
              </a:ext>
            </a:extLst>
          </p:cNvPr>
          <p:cNvSpPr/>
          <p:nvPr/>
        </p:nvSpPr>
        <p:spPr>
          <a:xfrm>
            <a:off x="10232037" y="2949845"/>
            <a:ext cx="711889" cy="1766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Ladanis</a:t>
            </a:r>
          </a:p>
        </p:txBody>
      </p:sp>
      <p:sp>
        <p:nvSpPr>
          <p:cNvPr id="28" name="Rectangle 27">
            <a:extLst>
              <a:ext uri="{FF2B5EF4-FFF2-40B4-BE49-F238E27FC236}">
                <a16:creationId xmlns:a16="http://schemas.microsoft.com/office/drawing/2014/main" id="{24A44622-FCEC-7668-5F57-DF50F6EBC185}"/>
              </a:ext>
            </a:extLst>
          </p:cNvPr>
          <p:cNvSpPr/>
          <p:nvPr/>
        </p:nvSpPr>
        <p:spPr>
          <a:xfrm>
            <a:off x="7843743" y="3587856"/>
            <a:ext cx="743836" cy="3126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Growers added</a:t>
            </a:r>
          </a:p>
        </p:txBody>
      </p:sp>
      <p:sp>
        <p:nvSpPr>
          <p:cNvPr id="29" name="Rectangle 28">
            <a:extLst>
              <a:ext uri="{FF2B5EF4-FFF2-40B4-BE49-F238E27FC236}">
                <a16:creationId xmlns:a16="http://schemas.microsoft.com/office/drawing/2014/main" id="{BAE630AD-4F5E-EA35-4B56-38325B03B654}"/>
              </a:ext>
            </a:extLst>
          </p:cNvPr>
          <p:cNvSpPr/>
          <p:nvPr/>
        </p:nvSpPr>
        <p:spPr>
          <a:xfrm>
            <a:off x="8688059" y="3583199"/>
            <a:ext cx="674865" cy="27897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rPr>
              <a:t>Box-2023</a:t>
            </a:r>
          </a:p>
        </p:txBody>
      </p:sp>
      <p:sp>
        <p:nvSpPr>
          <p:cNvPr id="30" name="Rectangle 29">
            <a:extLst>
              <a:ext uri="{FF2B5EF4-FFF2-40B4-BE49-F238E27FC236}">
                <a16:creationId xmlns:a16="http://schemas.microsoft.com/office/drawing/2014/main" id="{ED05411B-0C61-E5A1-C854-424E8A8148A3}"/>
              </a:ext>
            </a:extLst>
          </p:cNvPr>
          <p:cNvSpPr/>
          <p:nvPr/>
        </p:nvSpPr>
        <p:spPr>
          <a:xfrm>
            <a:off x="9495349"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Box-2024</a:t>
            </a:r>
          </a:p>
        </p:txBody>
      </p:sp>
      <p:sp>
        <p:nvSpPr>
          <p:cNvPr id="31" name="Rectangle 30">
            <a:extLst>
              <a:ext uri="{FF2B5EF4-FFF2-40B4-BE49-F238E27FC236}">
                <a16:creationId xmlns:a16="http://schemas.microsoft.com/office/drawing/2014/main" id="{A943B594-D03F-F8CD-9FE2-BC7F23525A0F}"/>
              </a:ext>
            </a:extLst>
          </p:cNvPr>
          <p:cNvSpPr/>
          <p:nvPr/>
        </p:nvSpPr>
        <p:spPr>
          <a:xfrm>
            <a:off x="10269061" y="3583200"/>
            <a:ext cx="674865" cy="2789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bg1"/>
                </a:solidFill>
              </a:rPr>
              <a:t>Box-2025</a:t>
            </a:r>
          </a:p>
        </p:txBody>
      </p:sp>
      <p:sp>
        <p:nvSpPr>
          <p:cNvPr id="32" name="Rectangle 31">
            <a:extLst>
              <a:ext uri="{FF2B5EF4-FFF2-40B4-BE49-F238E27FC236}">
                <a16:creationId xmlns:a16="http://schemas.microsoft.com/office/drawing/2014/main" id="{CFFBF7BB-0214-AD40-3131-A06843F1C378}"/>
              </a:ext>
            </a:extLst>
          </p:cNvPr>
          <p:cNvSpPr/>
          <p:nvPr/>
        </p:nvSpPr>
        <p:spPr>
          <a:xfrm>
            <a:off x="7769181" y="924764"/>
            <a:ext cx="2499880" cy="31261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Freight Forwarder’s Dashboard</a:t>
            </a:r>
            <a:endParaRPr lang="en-IN" sz="2000" b="1" dirty="0"/>
          </a:p>
        </p:txBody>
      </p:sp>
      <p:sp>
        <p:nvSpPr>
          <p:cNvPr id="33" name="Rectangle 32">
            <a:extLst>
              <a:ext uri="{FF2B5EF4-FFF2-40B4-BE49-F238E27FC236}">
                <a16:creationId xmlns:a16="http://schemas.microsoft.com/office/drawing/2014/main" id="{CFF4108F-8C95-C0F9-3BFA-8ABC9100DC39}"/>
              </a:ext>
            </a:extLst>
          </p:cNvPr>
          <p:cNvSpPr/>
          <p:nvPr/>
        </p:nvSpPr>
        <p:spPr>
          <a:xfrm>
            <a:off x="7843742" y="4153538"/>
            <a:ext cx="3100184" cy="2789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Forwarding Firms Pictures -</a:t>
            </a:r>
            <a:endParaRPr lang="en-IN" sz="2400" b="1" dirty="0"/>
          </a:p>
        </p:txBody>
      </p:sp>
      <p:sp>
        <p:nvSpPr>
          <p:cNvPr id="37" name="Rectangle 36">
            <a:extLst>
              <a:ext uri="{FF2B5EF4-FFF2-40B4-BE49-F238E27FC236}">
                <a16:creationId xmlns:a16="http://schemas.microsoft.com/office/drawing/2014/main" id="{D51A2F9A-0E01-E113-F0EF-E74E242A024E}"/>
              </a:ext>
            </a:extLst>
          </p:cNvPr>
          <p:cNvSpPr/>
          <p:nvPr/>
        </p:nvSpPr>
        <p:spPr>
          <a:xfrm>
            <a:off x="7780380" y="4520241"/>
            <a:ext cx="3334186" cy="19234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Freight Forwarding  Firm can add pictures from their gallery of last season. Buyers , farmers will provide rating to his Buyers based on price &amp; payment and buyer will rate him Price &amp; Quality. He requires local pick up to aggregate box packed apples or Crates to pack houses and Big trucks for long distance transport.</a:t>
            </a:r>
          </a:p>
        </p:txBody>
      </p:sp>
      <p:sp>
        <p:nvSpPr>
          <p:cNvPr id="38" name="Rectangle: Rounded Corners 37">
            <a:extLst>
              <a:ext uri="{FF2B5EF4-FFF2-40B4-BE49-F238E27FC236}">
                <a16:creationId xmlns:a16="http://schemas.microsoft.com/office/drawing/2014/main" id="{D7BC0052-7CA5-2D88-B3A6-3A83BF4C6382}"/>
              </a:ext>
            </a:extLst>
          </p:cNvPr>
          <p:cNvSpPr/>
          <p:nvPr/>
        </p:nvSpPr>
        <p:spPr>
          <a:xfrm>
            <a:off x="4269361" y="5290387"/>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Apple Growers</a:t>
            </a:r>
          </a:p>
        </p:txBody>
      </p:sp>
      <p:sp>
        <p:nvSpPr>
          <p:cNvPr id="39" name="Rectangle: Rounded Corners 38">
            <a:extLst>
              <a:ext uri="{FF2B5EF4-FFF2-40B4-BE49-F238E27FC236}">
                <a16:creationId xmlns:a16="http://schemas.microsoft.com/office/drawing/2014/main" id="{DBD1135C-8A64-0491-A7AF-8E75FCFEBE88}"/>
              </a:ext>
            </a:extLst>
          </p:cNvPr>
          <p:cNvSpPr/>
          <p:nvPr/>
        </p:nvSpPr>
        <p:spPr>
          <a:xfrm>
            <a:off x="4271861" y="568262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Pick up Providers</a:t>
            </a:r>
          </a:p>
        </p:txBody>
      </p:sp>
      <p:sp>
        <p:nvSpPr>
          <p:cNvPr id="22" name="Rectangle: Rounded Corners 21">
            <a:extLst>
              <a:ext uri="{FF2B5EF4-FFF2-40B4-BE49-F238E27FC236}">
                <a16:creationId xmlns:a16="http://schemas.microsoft.com/office/drawing/2014/main" id="{01BF4B61-964C-E98C-91A6-F8B953CDA401}"/>
              </a:ext>
            </a:extLst>
          </p:cNvPr>
          <p:cNvSpPr/>
          <p:nvPr/>
        </p:nvSpPr>
        <p:spPr>
          <a:xfrm>
            <a:off x="4319331" y="5999918"/>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Add  Truck Service Providers</a:t>
            </a:r>
          </a:p>
        </p:txBody>
      </p:sp>
    </p:spTree>
    <p:extLst>
      <p:ext uri="{BB962C8B-B14F-4D97-AF65-F5344CB8AC3E}">
        <p14:creationId xmlns:p14="http://schemas.microsoft.com/office/powerpoint/2010/main" val="424126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765E1-C2B4-D7CC-16C3-EF5C34840133}"/>
            </a:ext>
          </a:extLst>
        </p:cNvPr>
        <p:cNvGrpSpPr/>
        <p:nvPr/>
      </p:nvGrpSpPr>
      <p:grpSpPr>
        <a:xfrm>
          <a:off x="0" y="0"/>
          <a:ext cx="0" cy="0"/>
          <a:chOff x="0" y="0"/>
          <a:chExt cx="0" cy="0"/>
        </a:xfrm>
      </p:grpSpPr>
      <p:pic>
        <p:nvPicPr>
          <p:cNvPr id="5" name="Picture 4" descr="F:\FAAS\FAS-Templates\04-Farmer-Crop-info.jpg">
            <a:extLst>
              <a:ext uri="{FF2B5EF4-FFF2-40B4-BE49-F238E27FC236}">
                <a16:creationId xmlns:a16="http://schemas.microsoft.com/office/drawing/2014/main" id="{E5153727-BE20-810E-0607-46C965A593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66"/>
          <a:stretch/>
        </p:blipFill>
        <p:spPr bwMode="auto">
          <a:xfrm>
            <a:off x="3944892" y="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DE94385-88C0-7427-0266-673F895412AF}"/>
              </a:ext>
            </a:extLst>
          </p:cNvPr>
          <p:cNvPicPr>
            <a:picLocks noChangeAspect="1"/>
          </p:cNvPicPr>
          <p:nvPr/>
        </p:nvPicPr>
        <p:blipFill>
          <a:blip r:embed="rId3"/>
          <a:stretch>
            <a:fillRect/>
          </a:stretch>
        </p:blipFill>
        <p:spPr>
          <a:xfrm>
            <a:off x="5178398" y="2826595"/>
            <a:ext cx="681550" cy="634000"/>
          </a:xfrm>
          <a:prstGeom prst="rect">
            <a:avLst/>
          </a:prstGeom>
        </p:spPr>
      </p:pic>
      <p:sp>
        <p:nvSpPr>
          <p:cNvPr id="12" name="Rectangle 11">
            <a:extLst>
              <a:ext uri="{FF2B5EF4-FFF2-40B4-BE49-F238E27FC236}">
                <a16:creationId xmlns:a16="http://schemas.microsoft.com/office/drawing/2014/main" id="{5C3C5F56-35FD-ED30-7E72-D42DD55ADE88}"/>
              </a:ext>
            </a:extLst>
          </p:cNvPr>
          <p:cNvSpPr/>
          <p:nvPr/>
        </p:nvSpPr>
        <p:spPr>
          <a:xfrm>
            <a:off x="4120282" y="1116386"/>
            <a:ext cx="3332136" cy="51299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9F794DD-9E49-79D4-41DD-FF7421F6B2B7}"/>
              </a:ext>
            </a:extLst>
          </p:cNvPr>
          <p:cNvSpPr/>
          <p:nvPr/>
        </p:nvSpPr>
        <p:spPr>
          <a:xfrm>
            <a:off x="4247301" y="119591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Orchards – Pack House</a:t>
            </a:r>
          </a:p>
        </p:txBody>
      </p:sp>
      <p:sp>
        <p:nvSpPr>
          <p:cNvPr id="8" name="Rectangle: Rounded Corners 7">
            <a:extLst>
              <a:ext uri="{FF2B5EF4-FFF2-40B4-BE49-F238E27FC236}">
                <a16:creationId xmlns:a16="http://schemas.microsoft.com/office/drawing/2014/main" id="{F3AC2B42-4153-7173-84AA-F82D11E15012}"/>
              </a:ext>
            </a:extLst>
          </p:cNvPr>
          <p:cNvSpPr/>
          <p:nvPr/>
        </p:nvSpPr>
        <p:spPr>
          <a:xfrm>
            <a:off x="4260727" y="188211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Crates for Loading</a:t>
            </a:r>
          </a:p>
        </p:txBody>
      </p:sp>
      <p:sp>
        <p:nvSpPr>
          <p:cNvPr id="10" name="Rectangle: Rounded Corners 9">
            <a:extLst>
              <a:ext uri="{FF2B5EF4-FFF2-40B4-BE49-F238E27FC236}">
                <a16:creationId xmlns:a16="http://schemas.microsoft.com/office/drawing/2014/main" id="{E0C27390-11D6-2D5A-6914-2F6B17DE246A}"/>
              </a:ext>
            </a:extLst>
          </p:cNvPr>
          <p:cNvSpPr/>
          <p:nvPr/>
        </p:nvSpPr>
        <p:spPr>
          <a:xfrm>
            <a:off x="4274153" y="2591519"/>
            <a:ext cx="3037668" cy="210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No. of Apple Boxes</a:t>
            </a:r>
          </a:p>
        </p:txBody>
      </p:sp>
      <p:sp>
        <p:nvSpPr>
          <p:cNvPr id="13" name="Rectangle: Rounded Corners 12">
            <a:extLst>
              <a:ext uri="{FF2B5EF4-FFF2-40B4-BE49-F238E27FC236}">
                <a16:creationId xmlns:a16="http://schemas.microsoft.com/office/drawing/2014/main" id="{607427FF-D5CE-D1A3-F40C-42BF20788491}"/>
              </a:ext>
            </a:extLst>
          </p:cNvPr>
          <p:cNvSpPr/>
          <p:nvPr/>
        </p:nvSpPr>
        <p:spPr>
          <a:xfrm>
            <a:off x="4274153" y="2899010"/>
            <a:ext cx="3037668" cy="218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Create your Digital Bilti</a:t>
            </a:r>
          </a:p>
        </p:txBody>
      </p:sp>
      <p:sp>
        <p:nvSpPr>
          <p:cNvPr id="19" name="Rectangle: Rounded Corners 18">
            <a:extLst>
              <a:ext uri="{FF2B5EF4-FFF2-40B4-BE49-F238E27FC236}">
                <a16:creationId xmlns:a16="http://schemas.microsoft.com/office/drawing/2014/main" id="{5F6DD129-2804-D23F-4AF2-620AD00633BB}"/>
              </a:ext>
            </a:extLst>
          </p:cNvPr>
          <p:cNvSpPr/>
          <p:nvPr/>
        </p:nvSpPr>
        <p:spPr>
          <a:xfrm>
            <a:off x="4263735" y="153857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Orchards to Collection Centre</a:t>
            </a:r>
          </a:p>
        </p:txBody>
      </p:sp>
      <p:sp>
        <p:nvSpPr>
          <p:cNvPr id="20" name="Rectangle: Rounded Corners 19">
            <a:extLst>
              <a:ext uri="{FF2B5EF4-FFF2-40B4-BE49-F238E27FC236}">
                <a16:creationId xmlns:a16="http://schemas.microsoft.com/office/drawing/2014/main" id="{9F3DC836-17FD-123B-16FA-48D84E856339}"/>
              </a:ext>
            </a:extLst>
          </p:cNvPr>
          <p:cNvSpPr/>
          <p:nvPr/>
        </p:nvSpPr>
        <p:spPr>
          <a:xfrm>
            <a:off x="4266235" y="223061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Pack House to APMC</a:t>
            </a:r>
          </a:p>
        </p:txBody>
      </p:sp>
      <p:sp>
        <p:nvSpPr>
          <p:cNvPr id="21" name="Rectangle: Rounded Corners 20">
            <a:extLst>
              <a:ext uri="{FF2B5EF4-FFF2-40B4-BE49-F238E27FC236}">
                <a16:creationId xmlns:a16="http://schemas.microsoft.com/office/drawing/2014/main" id="{B6692146-CD0D-90DE-5EA2-115CC927BADC}"/>
              </a:ext>
            </a:extLst>
          </p:cNvPr>
          <p:cNvSpPr/>
          <p:nvPr/>
        </p:nvSpPr>
        <p:spPr>
          <a:xfrm>
            <a:off x="4264791" y="322209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Consignee Name</a:t>
            </a:r>
          </a:p>
        </p:txBody>
      </p:sp>
      <p:sp>
        <p:nvSpPr>
          <p:cNvPr id="39" name="Rectangle: Rounded Corners 38">
            <a:extLst>
              <a:ext uri="{FF2B5EF4-FFF2-40B4-BE49-F238E27FC236}">
                <a16:creationId xmlns:a16="http://schemas.microsoft.com/office/drawing/2014/main" id="{84450A87-B09C-893C-239F-1623086BDEB7}"/>
              </a:ext>
            </a:extLst>
          </p:cNvPr>
          <p:cNvSpPr/>
          <p:nvPr/>
        </p:nvSpPr>
        <p:spPr>
          <a:xfrm>
            <a:off x="4289351" y="4361887"/>
            <a:ext cx="3037668" cy="203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Search Vehicles as Per Load</a:t>
            </a:r>
          </a:p>
        </p:txBody>
      </p:sp>
      <p:sp>
        <p:nvSpPr>
          <p:cNvPr id="22" name="Rectangle: Rounded Corners 21">
            <a:extLst>
              <a:ext uri="{FF2B5EF4-FFF2-40B4-BE49-F238E27FC236}">
                <a16:creationId xmlns:a16="http://schemas.microsoft.com/office/drawing/2014/main" id="{F186C130-FB05-CB48-7A93-5593ABABF5C4}"/>
              </a:ext>
            </a:extLst>
          </p:cNvPr>
          <p:cNvSpPr/>
          <p:nvPr/>
        </p:nvSpPr>
        <p:spPr>
          <a:xfrm>
            <a:off x="4260727" y="4680786"/>
            <a:ext cx="3096272" cy="15655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Search Results Display here with price per crate/ per box and driver who accepted the consignment loading will reach to loading location. Driver shall have right to negotiate the loading price based on his real location to pick up location distance based plus demand and supply basis. After Vehicle is booked and loaded. A Prompt for insurance shall go to driver and farmer ,Pack House ,Ladani, Aadhati, Freight forwarder.</a:t>
            </a:r>
          </a:p>
        </p:txBody>
      </p:sp>
      <p:sp>
        <p:nvSpPr>
          <p:cNvPr id="40" name="Rectangle: Rounded Corners 39">
            <a:extLst>
              <a:ext uri="{FF2B5EF4-FFF2-40B4-BE49-F238E27FC236}">
                <a16:creationId xmlns:a16="http://schemas.microsoft.com/office/drawing/2014/main" id="{C9214AD7-ACBF-9BCC-AE0F-9A8A59442B6B}"/>
              </a:ext>
            </a:extLst>
          </p:cNvPr>
          <p:cNvSpPr/>
          <p:nvPr/>
        </p:nvSpPr>
        <p:spPr>
          <a:xfrm>
            <a:off x="4114891" y="733720"/>
            <a:ext cx="3037668" cy="2634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Search Vehicles </a:t>
            </a:r>
          </a:p>
        </p:txBody>
      </p:sp>
      <p:sp>
        <p:nvSpPr>
          <p:cNvPr id="41" name="Rectangle: Rounded Corners 40">
            <a:extLst>
              <a:ext uri="{FF2B5EF4-FFF2-40B4-BE49-F238E27FC236}">
                <a16:creationId xmlns:a16="http://schemas.microsoft.com/office/drawing/2014/main" id="{15960EA9-E7C8-B237-32C5-8F45B356511D}"/>
              </a:ext>
            </a:extLst>
          </p:cNvPr>
          <p:cNvSpPr/>
          <p:nvPr/>
        </p:nvSpPr>
        <p:spPr>
          <a:xfrm>
            <a:off x="4282281" y="361433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Consignee Location</a:t>
            </a:r>
          </a:p>
        </p:txBody>
      </p:sp>
      <p:sp>
        <p:nvSpPr>
          <p:cNvPr id="42" name="Rectangle: Rounded Corners 41">
            <a:extLst>
              <a:ext uri="{FF2B5EF4-FFF2-40B4-BE49-F238E27FC236}">
                <a16:creationId xmlns:a16="http://schemas.microsoft.com/office/drawing/2014/main" id="{8F447995-082A-25E4-686B-BD1B6ADEE4DD}"/>
              </a:ext>
            </a:extLst>
          </p:cNvPr>
          <p:cNvSpPr/>
          <p:nvPr/>
        </p:nvSpPr>
        <p:spPr>
          <a:xfrm>
            <a:off x="4284781" y="4006579"/>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Consignee Address</a:t>
            </a:r>
          </a:p>
        </p:txBody>
      </p:sp>
      <p:pic>
        <p:nvPicPr>
          <p:cNvPr id="2" name="Picture 1" descr="F:\FAAS\FAS-Templates\04-Farmer-Crop-info.jpg">
            <a:extLst>
              <a:ext uri="{FF2B5EF4-FFF2-40B4-BE49-F238E27FC236}">
                <a16:creationId xmlns:a16="http://schemas.microsoft.com/office/drawing/2014/main" id="{FE78519F-7AAF-1A70-4EF9-8E3D878D3E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66"/>
          <a:stretch/>
        </p:blipFill>
        <p:spPr bwMode="auto">
          <a:xfrm>
            <a:off x="8084676" y="-12490"/>
            <a:ext cx="3666039" cy="6831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001A100E-2E85-D53F-B53E-82E5375A78D1}"/>
              </a:ext>
            </a:extLst>
          </p:cNvPr>
          <p:cNvSpPr/>
          <p:nvPr/>
        </p:nvSpPr>
        <p:spPr>
          <a:xfrm>
            <a:off x="8195685" y="1029280"/>
            <a:ext cx="3473515" cy="527700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a:p>
            <a:pPr algn="ctr"/>
            <a:endParaRPr lang="en-IN" sz="1200" dirty="0">
              <a:solidFill>
                <a:schemeClr val="tx1"/>
              </a:solidFill>
            </a:endParaRPr>
          </a:p>
          <a:p>
            <a:pPr algn="ctr"/>
            <a:endParaRPr lang="en-IN" sz="1200" dirty="0">
              <a:solidFill>
                <a:schemeClr val="tx1"/>
              </a:solidFill>
            </a:endParaRPr>
          </a:p>
          <a:p>
            <a:pPr algn="ctr"/>
            <a:endParaRPr lang="en-IN" sz="1200" dirty="0">
              <a:solidFill>
                <a:schemeClr val="tx1"/>
              </a:solidFill>
            </a:endParaRPr>
          </a:p>
          <a:p>
            <a:pPr algn="ctr"/>
            <a:endParaRPr lang="en-IN" sz="1200" dirty="0">
              <a:solidFill>
                <a:schemeClr val="tx1"/>
              </a:solidFill>
            </a:endParaRPr>
          </a:p>
          <a:p>
            <a:pPr algn="ctr"/>
            <a:endParaRPr lang="en-IN" sz="1200" dirty="0">
              <a:solidFill>
                <a:schemeClr val="tx1"/>
              </a:solidFill>
            </a:endParaRPr>
          </a:p>
          <a:p>
            <a:pPr algn="ctr"/>
            <a:r>
              <a:rPr lang="en-IN" sz="1200" dirty="0">
                <a:solidFill>
                  <a:schemeClr val="tx1"/>
                </a:solidFill>
              </a:rPr>
              <a:t>Logistic sector is high risk sector and apple season happen in mid rainy season so accidents are quite normal in rainy and foggy season, He we will advise Consigner – in the case of Farmer, PackHouse, Freight forwarder , commission agents and Ladani or any buyer buying consignment  shall be prompted about General insurance policy based on consignment value loaded.</a:t>
            </a:r>
          </a:p>
          <a:p>
            <a:pPr algn="ctr"/>
            <a:r>
              <a:rPr lang="en-IN" sz="1200" dirty="0">
                <a:solidFill>
                  <a:schemeClr val="tx1"/>
                </a:solidFill>
              </a:rPr>
              <a:t>Any buyer buying through Fascorp – the open status Bilties through online bidding must have to take insurance. We will integrate insurance service provider which will be source of revenue for BML basis on per insurance policy sold through application. </a:t>
            </a:r>
          </a:p>
          <a:p>
            <a:pPr algn="ctr"/>
            <a:r>
              <a:rPr lang="en-IN" sz="1200" dirty="0">
                <a:solidFill>
                  <a:schemeClr val="tx1"/>
                </a:solidFill>
              </a:rPr>
              <a:t>Driver shall convince after every load from farmers, Ladani, commission agent, freight forwarder to compulsory take insurance policy to meet any mishappening. Or we will make it automatically add insurance fee in the load cost automatically and will advertise free insurance to farmers </a:t>
            </a:r>
          </a:p>
        </p:txBody>
      </p:sp>
      <p:sp>
        <p:nvSpPr>
          <p:cNvPr id="3" name="Rectangle: Rounded Corners 2">
            <a:extLst>
              <a:ext uri="{FF2B5EF4-FFF2-40B4-BE49-F238E27FC236}">
                <a16:creationId xmlns:a16="http://schemas.microsoft.com/office/drawing/2014/main" id="{E206DDF7-AF57-683F-C3BA-705CEDE2F36F}"/>
              </a:ext>
            </a:extLst>
          </p:cNvPr>
          <p:cNvSpPr/>
          <p:nvPr/>
        </p:nvSpPr>
        <p:spPr>
          <a:xfrm>
            <a:off x="8282155" y="1078491"/>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err="1"/>
              <a:t>Acko</a:t>
            </a:r>
            <a:r>
              <a:rPr lang="en-IN" sz="1400" dirty="0"/>
              <a:t> – 100,000/ 100 </a:t>
            </a:r>
          </a:p>
        </p:txBody>
      </p:sp>
      <p:sp>
        <p:nvSpPr>
          <p:cNvPr id="4" name="Rectangle: Rounded Corners 3">
            <a:extLst>
              <a:ext uri="{FF2B5EF4-FFF2-40B4-BE49-F238E27FC236}">
                <a16:creationId xmlns:a16="http://schemas.microsoft.com/office/drawing/2014/main" id="{188A7A39-8490-F788-0AFB-1347BA82B35C}"/>
              </a:ext>
            </a:extLst>
          </p:cNvPr>
          <p:cNvSpPr/>
          <p:nvPr/>
        </p:nvSpPr>
        <p:spPr>
          <a:xfrm>
            <a:off x="8295581" y="174970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Tata AIG- 100000/112</a:t>
            </a:r>
          </a:p>
        </p:txBody>
      </p:sp>
      <p:sp>
        <p:nvSpPr>
          <p:cNvPr id="9" name="Rectangle: Rounded Corners 8">
            <a:extLst>
              <a:ext uri="{FF2B5EF4-FFF2-40B4-BE49-F238E27FC236}">
                <a16:creationId xmlns:a16="http://schemas.microsoft.com/office/drawing/2014/main" id="{3BDD6EF0-A85F-AAC7-5843-81C4688CCB73}"/>
              </a:ext>
            </a:extLst>
          </p:cNvPr>
          <p:cNvSpPr/>
          <p:nvPr/>
        </p:nvSpPr>
        <p:spPr>
          <a:xfrm>
            <a:off x="8298589" y="142115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Reliance Gen. Ins.—10000/110</a:t>
            </a:r>
          </a:p>
        </p:txBody>
      </p:sp>
      <p:sp>
        <p:nvSpPr>
          <p:cNvPr id="14" name="Rectangle: Rounded Corners 13">
            <a:extLst>
              <a:ext uri="{FF2B5EF4-FFF2-40B4-BE49-F238E27FC236}">
                <a16:creationId xmlns:a16="http://schemas.microsoft.com/office/drawing/2014/main" id="{3AA22FDF-2FB0-F7DF-A4D8-76C639E9268F}"/>
              </a:ext>
            </a:extLst>
          </p:cNvPr>
          <p:cNvSpPr/>
          <p:nvPr/>
        </p:nvSpPr>
        <p:spPr>
          <a:xfrm>
            <a:off x="8301089" y="2068223"/>
            <a:ext cx="3037668" cy="2634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HDFC Ergo- 100000/115</a:t>
            </a:r>
          </a:p>
        </p:txBody>
      </p:sp>
    </p:spTree>
    <p:extLst>
      <p:ext uri="{BB962C8B-B14F-4D97-AF65-F5344CB8AC3E}">
        <p14:creationId xmlns:p14="http://schemas.microsoft.com/office/powerpoint/2010/main" val="3324966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1129</TotalTime>
  <Words>3871</Words>
  <Application>Microsoft Office PowerPoint</Application>
  <PresentationFormat>Widescreen</PresentationFormat>
  <Paragraphs>735</Paragraphs>
  <Slides>18</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Apple Grower’s Plugin UI &amp; 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 Bhardwaj</dc:creator>
  <cp:lastModifiedBy>Dev Bhardwaj</cp:lastModifiedBy>
  <cp:revision>13</cp:revision>
  <dcterms:created xsi:type="dcterms:W3CDTF">2025-04-28T13:13:37Z</dcterms:created>
  <dcterms:modified xsi:type="dcterms:W3CDTF">2025-06-02T11:54:55Z</dcterms:modified>
</cp:coreProperties>
</file>